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olors6.xml" ContentType="application/vnd.ms-office.chartcolor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style11.xml" ContentType="application/vnd.ms-office.chartstyl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charts/chart13.xml" ContentType="application/vnd.openxmlformats-officedocument.drawingml.chart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olors12.xml" ContentType="application/vnd.ms-office.chartcolorstyle+xml"/>
  <Override PartName="/ppt/charts/chart7.xml" ContentType="application/vnd.openxmlformats-officedocument.drawingml.chart+xml"/>
  <Override PartName="/ppt/charts/style9.xml" ContentType="application/vnd.ms-office.chartstyle+xml"/>
  <Override PartName="/ppt/charts/style7.xml" ContentType="application/vnd.ms-office.chartstyle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diagrams/layout1.xml" ContentType="application/vnd.openxmlformats-officedocument.drawingml.diagramLayout+xml"/>
  <Override PartName="/ppt/charts/style5.xml" ContentType="application/vnd.ms-office.chart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style3.xml" ContentType="application/vnd.ms-office.chartstyl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charts/style14.xml" ContentType="application/vnd.ms-office.chartstyle+xml"/>
  <Override PartName="/ppt/charts/colors9.xml" ContentType="application/vnd.ms-office.chartcolorstyl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charts/style12.xml" ContentType="application/vnd.ms-office.chartstyle+xml"/>
  <Override PartName="/ppt/charts/colors7.xml" ContentType="application/vnd.ms-office.chartcolor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charts/colors5.xml" ContentType="application/vnd.ms-office.chartcolor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charts/colors3.xml" ContentType="application/vnd.ms-office.chartcolorstyle+xml"/>
  <Override PartName="/ppt/charts/colors13.xml" ContentType="application/vnd.ms-office.chartcolorstyle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charts/chart12.xml" ContentType="application/vnd.openxmlformats-officedocument.drawingml.chart+xml"/>
  <Default Extension="wdp" ContentType="image/vnd.ms-photo"/>
  <Override PartName="/ppt/charts/colors1.xml" ContentType="application/vnd.ms-office.chartcolorstyle+xml"/>
  <Override PartName="/ppt/charts/colors11.xml" ContentType="application/vnd.ms-office.chartcolorstyle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style8.xml" ContentType="application/vnd.ms-office.chartstyle+xml"/>
  <Override PartName="/ppt/charts/chart4.xml" ContentType="application/vnd.openxmlformats-officedocument.drawingml.chart+xml"/>
  <Override PartName="/ppt/charts/style6.xml" ContentType="application/vnd.ms-office.chartstyle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charts/style4.xml" ContentType="application/vnd.ms-office.chartstyle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charts/colors8.xml" ContentType="application/vnd.ms-office.chartcolorstyle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charts/style13.xml" ContentType="application/vnd.ms-office.chart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charts/colors4.xml" ContentType="application/vnd.ms-office.chartcolorstyle+xml"/>
  <Default Extension="rels" ContentType="application/vnd.openxmlformats-package.relationships+xml"/>
  <Override PartName="/ppt/slides/slide23.xml" ContentType="application/vnd.openxmlformats-officedocument.presentationml.slide+xml"/>
  <Override PartName="/ppt/charts/colors14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528" r:id="rId2"/>
  </p:sldMasterIdLst>
  <p:notesMasterIdLst>
    <p:notesMasterId r:id="rId37"/>
  </p:notesMasterIdLst>
  <p:sldIdLst>
    <p:sldId id="447" r:id="rId3"/>
    <p:sldId id="480" r:id="rId4"/>
    <p:sldId id="446" r:id="rId5"/>
    <p:sldId id="464" r:id="rId6"/>
    <p:sldId id="482" r:id="rId7"/>
    <p:sldId id="483" r:id="rId8"/>
    <p:sldId id="451" r:id="rId9"/>
    <p:sldId id="472" r:id="rId10"/>
    <p:sldId id="469" r:id="rId11"/>
    <p:sldId id="450" r:id="rId12"/>
    <p:sldId id="470" r:id="rId13"/>
    <p:sldId id="454" r:id="rId14"/>
    <p:sldId id="449" r:id="rId15"/>
    <p:sldId id="453" r:id="rId16"/>
    <p:sldId id="452" r:id="rId17"/>
    <p:sldId id="463" r:id="rId18"/>
    <p:sldId id="456" r:id="rId19"/>
    <p:sldId id="460" r:id="rId20"/>
    <p:sldId id="461" r:id="rId21"/>
    <p:sldId id="465" r:id="rId22"/>
    <p:sldId id="466" r:id="rId23"/>
    <p:sldId id="468" r:id="rId24"/>
    <p:sldId id="467" r:id="rId25"/>
    <p:sldId id="455" r:id="rId26"/>
    <p:sldId id="457" r:id="rId27"/>
    <p:sldId id="459" r:id="rId28"/>
    <p:sldId id="476" r:id="rId29"/>
    <p:sldId id="474" r:id="rId30"/>
    <p:sldId id="475" r:id="rId31"/>
    <p:sldId id="458" r:id="rId32"/>
    <p:sldId id="462" r:id="rId33"/>
    <p:sldId id="478" r:id="rId34"/>
    <p:sldId id="473" r:id="rId35"/>
    <p:sldId id="481" r:id="rId36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56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28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00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72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7C400"/>
    <a:srgbClr val="FF00FF"/>
    <a:srgbClr val="990033"/>
    <a:srgbClr val="BFBFBF"/>
    <a:srgbClr val="F79646"/>
    <a:srgbClr val="DDDDD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81" autoAdjust="0"/>
    <p:restoredTop sz="85463" autoAdjust="0"/>
  </p:normalViewPr>
  <p:slideViewPr>
    <p:cSldViewPr>
      <p:cViewPr varScale="1">
        <p:scale>
          <a:sx n="62" d="100"/>
          <a:sy n="62" d="100"/>
        </p:scale>
        <p:origin x="-90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-3534" y="-90"/>
      </p:cViewPr>
      <p:guideLst>
        <p:guide orient="horz" pos="3024"/>
        <p:guide pos="230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Feuille_Microsoft_Office_Excel1.xlsx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Style" Target="style11.xml"/><Relationship Id="rId2" Type="http://schemas.microsoft.com/office/2011/relationships/chartColorStyle" Target="colors11.xml"/><Relationship Id="rId1" Type="http://schemas.openxmlformats.org/officeDocument/2006/relationships/oleObject" Target="file:///C:\Users\Ahmed%20pc\AppData\Roaming\Microsoft\Excel\IQIC%20Charts%20(version%201).xlsb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Style" Target="style12.xml"/><Relationship Id="rId2" Type="http://schemas.microsoft.com/office/2011/relationships/chartColorStyle" Target="colors12.xml"/><Relationship Id="rId1" Type="http://schemas.openxmlformats.org/officeDocument/2006/relationships/oleObject" Target="file:///C:\Users\Ahmed%20pc\AppData\Roaming\Microsoft\Excel\IQIC%20Charts%20(version%201).xlsb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Style" Target="style13.xml"/><Relationship Id="rId2" Type="http://schemas.microsoft.com/office/2011/relationships/chartColorStyle" Target="colors13.xml"/><Relationship Id="rId1" Type="http://schemas.openxmlformats.org/officeDocument/2006/relationships/oleObject" Target="file:///C:\Users\Ahmed%20pc\Desktop\IQIC\IQIC%20Charts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Style" Target="style14.xml"/><Relationship Id="rId2" Type="http://schemas.microsoft.com/office/2011/relationships/chartColorStyle" Target="colors14.xml"/><Relationship Id="rId1" Type="http://schemas.openxmlformats.org/officeDocument/2006/relationships/oleObject" Target="file:///C:\Users\Ahmed%20pc\AppData\Roaming\Microsoft\Excel\IQIC%20Charts%20(version%201).xlsb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Feuille_Microsoft_Office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C:\Users\Ahmed%20pc\AppData\Roaming\Microsoft\Excel\IQIC%20Charts%20(version%201).xlsb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oleObject" Target="file:///C:\Users\Ahmed%20pc\AppData\Roaming\Microsoft\Excel\IQIC%20Charts%20(version%201).xlsb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oleObject" Target="file:///C:\Users\Ahmed%20pc\AppData\Roaming\Microsoft\Excel\IQIC%20Charts%20(version%201).xlsb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Feuille_Microsoft_Office_Excel3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Feuille_Microsoft_Office_Excel4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package" Target="../embeddings/Feuille_Microsoft_Office_Excel5.xlsx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package" Target="../embeddings/Feuille_Microsoft_Office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CH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Cases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4"/>
                <c:pt idx="0">
                  <c:v>&lt;30 days</c:v>
                </c:pt>
                <c:pt idx="1">
                  <c:v>31days - 1year</c:v>
                </c:pt>
                <c:pt idx="2">
                  <c:v>&gt;1 year - &lt;18 years</c:v>
                </c:pt>
                <c:pt idx="3">
                  <c:v>&gt;= 18years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</c:v>
                </c:pt>
                <c:pt idx="1">
                  <c:v>43</c:v>
                </c:pt>
                <c:pt idx="2">
                  <c:v>89</c:v>
                </c:pt>
                <c:pt idx="3">
                  <c:v>19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Sheet1!$A$2:$A$5</c:f>
              <c:strCache>
                <c:ptCount val="4"/>
                <c:pt idx="0">
                  <c:v>&lt;30 days</c:v>
                </c:pt>
                <c:pt idx="1">
                  <c:v>31days - 1year</c:v>
                </c:pt>
                <c:pt idx="2">
                  <c:v>&gt;1 year - &lt;18 years</c:v>
                </c:pt>
                <c:pt idx="3">
                  <c:v>&gt;= 18years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</c:ser>
        <c:dLbls/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CH"/>
  <c:chart>
    <c:autoTitleDeleted val="1"/>
    <c:plotArea>
      <c:layout/>
      <c:barChart>
        <c:barDir val="col"/>
        <c:grouping val="percentStacked"/>
        <c:ser>
          <c:idx val="1"/>
          <c:order val="0"/>
          <c:tx>
            <c:strRef>
              <c:f>Sheet2!$AC$24</c:f>
              <c:strCache>
                <c:ptCount val="1"/>
                <c:pt idx="0">
                  <c:v>Number Alive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cat>
            <c:strRef>
              <c:f>Sheet2!$AA$25:$AA$29</c:f>
              <c:strCache>
                <c:ptCount val="5"/>
                <c:pt idx="0">
                  <c:v>RACHS 1</c:v>
                </c:pt>
                <c:pt idx="1">
                  <c:v>RACHS 2</c:v>
                </c:pt>
                <c:pt idx="2">
                  <c:v>RACHS 3</c:v>
                </c:pt>
                <c:pt idx="3">
                  <c:v>RACHS 4</c:v>
                </c:pt>
                <c:pt idx="4">
                  <c:v>RACHS 5</c:v>
                </c:pt>
              </c:strCache>
            </c:strRef>
          </c:cat>
          <c:val>
            <c:numRef>
              <c:f>Sheet2!$AC$25:$AC$29</c:f>
              <c:numCache>
                <c:formatCode>General</c:formatCode>
                <c:ptCount val="5"/>
                <c:pt idx="0">
                  <c:v>35</c:v>
                </c:pt>
                <c:pt idx="1">
                  <c:v>117</c:v>
                </c:pt>
                <c:pt idx="2">
                  <c:v>27</c:v>
                </c:pt>
                <c:pt idx="3">
                  <c:v>4</c:v>
                </c:pt>
                <c:pt idx="4">
                  <c:v>0</c:v>
                </c:pt>
              </c:numCache>
            </c:numRef>
          </c:val>
        </c:ser>
        <c:ser>
          <c:idx val="2"/>
          <c:order val="1"/>
          <c:tx>
            <c:strRef>
              <c:f>Sheet2!$AD$24</c:f>
              <c:strCache>
                <c:ptCount val="1"/>
                <c:pt idx="0">
                  <c:v>Number Dead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cat>
            <c:strRef>
              <c:f>Sheet2!$AA$25:$AA$29</c:f>
              <c:strCache>
                <c:ptCount val="5"/>
                <c:pt idx="0">
                  <c:v>RACHS 1</c:v>
                </c:pt>
                <c:pt idx="1">
                  <c:v>RACHS 2</c:v>
                </c:pt>
                <c:pt idx="2">
                  <c:v>RACHS 3</c:v>
                </c:pt>
                <c:pt idx="3">
                  <c:v>RACHS 4</c:v>
                </c:pt>
                <c:pt idx="4">
                  <c:v>RACHS 5</c:v>
                </c:pt>
              </c:strCache>
            </c:strRef>
          </c:cat>
          <c:val>
            <c:numRef>
              <c:f>Sheet2!$AD$25:$AD$29</c:f>
              <c:numCache>
                <c:formatCode>General</c:formatCode>
                <c:ptCount val="5"/>
                <c:pt idx="0">
                  <c:v>0</c:v>
                </c:pt>
                <c:pt idx="1">
                  <c:v>10</c:v>
                </c:pt>
                <c:pt idx="2">
                  <c:v>7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/>
        <c:overlap val="100"/>
        <c:axId val="62900480"/>
        <c:axId val="6291865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Sheet2!$AB$24</c15:sqref>
                        </c15:formulaRef>
                      </c:ext>
                    </c:extLst>
                    <c:strCache>
                      <c:ptCount val="1"/>
                      <c:pt idx="0">
                        <c:v>Total Cases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Sheet2!$AA$25:$AA$29</c15:sqref>
                        </c15:formulaRef>
                      </c:ext>
                    </c:extLst>
                    <c:strCache>
                      <c:ptCount val="5"/>
                      <c:pt idx="0">
                        <c:v>RACHS 1</c:v>
                      </c:pt>
                      <c:pt idx="1">
                        <c:v>RACHS 2</c:v>
                      </c:pt>
                      <c:pt idx="2">
                        <c:v>RACHS 3</c:v>
                      </c:pt>
                      <c:pt idx="3">
                        <c:v>RACHS 4</c:v>
                      </c:pt>
                      <c:pt idx="4">
                        <c:v>RACHS 5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Sheet2!$AB$25:$AB$29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35</c:v>
                      </c:pt>
                      <c:pt idx="1">
                        <c:v>127</c:v>
                      </c:pt>
                      <c:pt idx="2">
                        <c:v>34</c:v>
                      </c:pt>
                      <c:pt idx="3">
                        <c:v>4</c:v>
                      </c:pt>
                      <c:pt idx="4">
                        <c:v>0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6290048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pPr>
            <a:endParaRPr lang="fr-FR"/>
          </a:p>
        </c:txPr>
        <c:crossAx val="62918656"/>
        <c:crosses val="autoZero"/>
        <c:auto val="1"/>
        <c:lblAlgn val="ctr"/>
        <c:lblOffset val="100"/>
      </c:catAx>
      <c:valAx>
        <c:axId val="6291865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2900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Helvetica"/>
              <a:ea typeface="+mn-ea"/>
              <a:cs typeface="Helvetica"/>
            </a:defRPr>
          </a:pPr>
          <a:endParaRPr lang="fr-FR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CH"/>
  <c:chart>
    <c:autoTitleDeleted val="1"/>
    <c:plotArea>
      <c:layout/>
      <c:barChart>
        <c:barDir val="col"/>
        <c:grouping val="percentStacked"/>
        <c:ser>
          <c:idx val="1"/>
          <c:order val="0"/>
          <c:tx>
            <c:strRef>
              <c:f>Sheet2!$AJ$25</c:f>
              <c:strCache>
                <c:ptCount val="1"/>
                <c:pt idx="0">
                  <c:v>Number Alive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cat>
            <c:strRef>
              <c:f>Sheet2!$AH$26:$AH$30</c:f>
              <c:strCache>
                <c:ptCount val="5"/>
                <c:pt idx="0">
                  <c:v>RACHS 1</c:v>
                </c:pt>
                <c:pt idx="1">
                  <c:v>RACHS 2</c:v>
                </c:pt>
                <c:pt idx="2">
                  <c:v>RACHS 3</c:v>
                </c:pt>
                <c:pt idx="3">
                  <c:v>RACHS 4</c:v>
                </c:pt>
                <c:pt idx="4">
                  <c:v>RACHS 5</c:v>
                </c:pt>
              </c:strCache>
            </c:strRef>
          </c:cat>
          <c:val>
            <c:numRef>
              <c:f>Sheet2!$AJ$26:$AJ$30</c:f>
              <c:numCache>
                <c:formatCode>General</c:formatCode>
                <c:ptCount val="5"/>
                <c:pt idx="0">
                  <c:v>38</c:v>
                </c:pt>
                <c:pt idx="1">
                  <c:v>123</c:v>
                </c:pt>
                <c:pt idx="2">
                  <c:v>21</c:v>
                </c:pt>
                <c:pt idx="3">
                  <c:v>2</c:v>
                </c:pt>
                <c:pt idx="4">
                  <c:v>0</c:v>
                </c:pt>
              </c:numCache>
            </c:numRef>
          </c:val>
        </c:ser>
        <c:ser>
          <c:idx val="2"/>
          <c:order val="1"/>
          <c:tx>
            <c:strRef>
              <c:f>Sheet2!$AK$25</c:f>
              <c:strCache>
                <c:ptCount val="1"/>
                <c:pt idx="0">
                  <c:v>Number Dead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cat>
            <c:strRef>
              <c:f>Sheet2!$AH$26:$AH$30</c:f>
              <c:strCache>
                <c:ptCount val="5"/>
                <c:pt idx="0">
                  <c:v>RACHS 1</c:v>
                </c:pt>
                <c:pt idx="1">
                  <c:v>RACHS 2</c:v>
                </c:pt>
                <c:pt idx="2">
                  <c:v>RACHS 3</c:v>
                </c:pt>
                <c:pt idx="3">
                  <c:v>RACHS 4</c:v>
                </c:pt>
                <c:pt idx="4">
                  <c:v>RACHS 5</c:v>
                </c:pt>
              </c:strCache>
            </c:strRef>
          </c:cat>
          <c:val>
            <c:numRef>
              <c:f>Sheet2!$AK$26:$AK$30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8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/>
        <c:overlap val="100"/>
        <c:axId val="62960384"/>
        <c:axId val="6296192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Sheet2!$AI$25</c15:sqref>
                        </c15:formulaRef>
                      </c:ext>
                    </c:extLst>
                    <c:strCache>
                      <c:ptCount val="1"/>
                      <c:pt idx="0">
                        <c:v>Total Cases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Sheet2!$AH$26:$AH$30</c15:sqref>
                        </c15:formulaRef>
                      </c:ext>
                    </c:extLst>
                    <c:strCache>
                      <c:ptCount val="5"/>
                      <c:pt idx="0">
                        <c:v>RACHS 1</c:v>
                      </c:pt>
                      <c:pt idx="1">
                        <c:v>RACHS 2</c:v>
                      </c:pt>
                      <c:pt idx="2">
                        <c:v>RACHS 3</c:v>
                      </c:pt>
                      <c:pt idx="3">
                        <c:v>RACHS 4</c:v>
                      </c:pt>
                      <c:pt idx="4">
                        <c:v>RACHS 5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Sheet2!$AI$26:$AI$30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39</c:v>
                      </c:pt>
                      <c:pt idx="1">
                        <c:v>124</c:v>
                      </c:pt>
                      <c:pt idx="2">
                        <c:v>29</c:v>
                      </c:pt>
                      <c:pt idx="3">
                        <c:v>2</c:v>
                      </c:pt>
                      <c:pt idx="4">
                        <c:v>0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6296038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pPr>
            <a:endParaRPr lang="fr-FR"/>
          </a:p>
        </c:txPr>
        <c:crossAx val="62961920"/>
        <c:crosses val="autoZero"/>
        <c:auto val="1"/>
        <c:lblAlgn val="ctr"/>
        <c:lblOffset val="100"/>
      </c:catAx>
      <c:valAx>
        <c:axId val="6296192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2960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Helvetica"/>
              <a:ea typeface="+mn-ea"/>
              <a:cs typeface="Helvetica"/>
            </a:defRPr>
          </a:pPr>
          <a:endParaRPr lang="fr-FR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CH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Number Infected</a:t>
            </a:r>
            <a:endParaRPr lang="en-US" dirty="0"/>
          </a:p>
        </c:rich>
      </c:tx>
      <c:layout/>
      <c:spPr>
        <a:noFill/>
        <a:ln>
          <a:noFill/>
        </a:ln>
        <a:effectLst/>
      </c:spPr>
    </c:title>
    <c:plotArea>
      <c:layout/>
      <c:lineChart>
        <c:grouping val="standard"/>
        <c:ser>
          <c:idx val="0"/>
          <c:order val="0"/>
          <c:tx>
            <c:strRef>
              <c:f>Sheet4!$P$14</c:f>
              <c:strCache>
                <c:ptCount val="1"/>
                <c:pt idx="0">
                  <c:v>SSI</c:v>
                </c:pt>
              </c:strCache>
            </c:strRef>
          </c:tx>
          <c:spPr>
            <a:ln w="76200" cap="rnd">
              <a:solidFill>
                <a:srgbClr val="FF00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76200">
                <a:solidFill>
                  <a:srgbClr val="FF00FF"/>
                </a:solidFill>
              </a:ln>
              <a:effectLst/>
            </c:spPr>
          </c:marker>
          <c:cat>
            <c:strRef>
              <c:f>Sheet4!$O$15:$O$22</c:f>
              <c:strCache>
                <c:ptCount val="8"/>
                <c:pt idx="0">
                  <c:v>Jan- Jun 2011</c:v>
                </c:pt>
                <c:pt idx="1">
                  <c:v>Jul - Dec 2011</c:v>
                </c:pt>
                <c:pt idx="2">
                  <c:v>Jan- Jun 2012</c:v>
                </c:pt>
                <c:pt idx="3">
                  <c:v>Jul - Dec 2012</c:v>
                </c:pt>
                <c:pt idx="4">
                  <c:v>Jan - Jun 2013</c:v>
                </c:pt>
                <c:pt idx="5">
                  <c:v>Jul- Dec 2013</c:v>
                </c:pt>
                <c:pt idx="6">
                  <c:v>Jan- Jun 2014</c:v>
                </c:pt>
                <c:pt idx="7">
                  <c:v>Jul - Dec 2014</c:v>
                </c:pt>
              </c:strCache>
            </c:strRef>
          </c:cat>
          <c:val>
            <c:numRef>
              <c:f>Sheet4!$P$15:$P$22</c:f>
              <c:numCache>
                <c:formatCode>0.00%</c:formatCode>
                <c:ptCount val="8"/>
                <c:pt idx="0" formatCode="0%">
                  <c:v>0.25</c:v>
                </c:pt>
                <c:pt idx="1">
                  <c:v>0.30200000000000005</c:v>
                </c:pt>
                <c:pt idx="2">
                  <c:v>5.6000000000000001E-2</c:v>
                </c:pt>
                <c:pt idx="3">
                  <c:v>0.17900000000000002</c:v>
                </c:pt>
                <c:pt idx="4" formatCode="0%">
                  <c:v>0.14000000000000001</c:v>
                </c:pt>
                <c:pt idx="5" formatCode="0%">
                  <c:v>1.0000000000000002E-2</c:v>
                </c:pt>
                <c:pt idx="6">
                  <c:v>1.0000000000000002E-3</c:v>
                </c:pt>
                <c:pt idx="7" formatCode="0%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Sheet4!$Q$14</c:f>
              <c:strCache>
                <c:ptCount val="1"/>
                <c:pt idx="0">
                  <c:v>Sepsis</c:v>
                </c:pt>
              </c:strCache>
            </c:strRef>
          </c:tx>
          <c:spPr>
            <a:ln w="571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57150">
                <a:solidFill>
                  <a:srgbClr val="00B050"/>
                </a:solidFill>
              </a:ln>
              <a:effectLst/>
            </c:spPr>
          </c:marker>
          <c:cat>
            <c:strRef>
              <c:f>Sheet4!$O$15:$O$22</c:f>
              <c:strCache>
                <c:ptCount val="8"/>
                <c:pt idx="0">
                  <c:v>Jan- Jun 2011</c:v>
                </c:pt>
                <c:pt idx="1">
                  <c:v>Jul - Dec 2011</c:v>
                </c:pt>
                <c:pt idx="2">
                  <c:v>Jan- Jun 2012</c:v>
                </c:pt>
                <c:pt idx="3">
                  <c:v>Jul - Dec 2012</c:v>
                </c:pt>
                <c:pt idx="4">
                  <c:v>Jan - Jun 2013</c:v>
                </c:pt>
                <c:pt idx="5">
                  <c:v>Jul- Dec 2013</c:v>
                </c:pt>
                <c:pt idx="6">
                  <c:v>Jan- Jun 2014</c:v>
                </c:pt>
                <c:pt idx="7">
                  <c:v>Jul - Dec 2014</c:v>
                </c:pt>
              </c:strCache>
            </c:strRef>
          </c:cat>
          <c:val>
            <c:numRef>
              <c:f>Sheet4!$Q$15:$Q$22</c:f>
              <c:numCache>
                <c:formatCode>0.00%</c:formatCode>
                <c:ptCount val="8"/>
                <c:pt idx="0">
                  <c:v>8.3000000000000018E-2</c:v>
                </c:pt>
                <c:pt idx="1">
                  <c:v>0.28300000000000003</c:v>
                </c:pt>
                <c:pt idx="2">
                  <c:v>0.13900000000000001</c:v>
                </c:pt>
                <c:pt idx="3">
                  <c:v>0.21700000000000003</c:v>
                </c:pt>
                <c:pt idx="4" formatCode="0%">
                  <c:v>0.28000000000000003</c:v>
                </c:pt>
                <c:pt idx="5" formatCode="0%">
                  <c:v>8.0000000000000016E-2</c:v>
                </c:pt>
                <c:pt idx="6" formatCode="0%">
                  <c:v>0</c:v>
                </c:pt>
                <c:pt idx="7" formatCode="0%">
                  <c:v>0</c:v>
                </c:pt>
              </c:numCache>
            </c:numRef>
          </c:val>
        </c:ser>
        <c:dLbls/>
        <c:marker val="1"/>
        <c:axId val="64036224"/>
        <c:axId val="64050304"/>
      </c:lineChart>
      <c:catAx>
        <c:axId val="6403622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n-ea"/>
                <a:cs typeface="Helvetica"/>
              </a:defRPr>
            </a:pPr>
            <a:endParaRPr lang="fr-FR"/>
          </a:p>
        </c:txPr>
        <c:crossAx val="64050304"/>
        <c:crosses val="autoZero"/>
        <c:auto val="1"/>
        <c:lblAlgn val="ctr"/>
        <c:lblOffset val="100"/>
      </c:catAx>
      <c:valAx>
        <c:axId val="6405030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4036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667585384487899"/>
          <c:y val="0.91049046108042497"/>
          <c:w val="0.50017029418242598"/>
          <c:h val="4.5628550162573007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"/>
              <a:ea typeface="+mn-ea"/>
              <a:cs typeface="Helvetica"/>
            </a:defRPr>
          </a:pPr>
          <a:endParaRPr lang="fr-FR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CH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Total </a:t>
            </a:r>
            <a:r>
              <a:rPr lang="en-US" dirty="0" smtClean="0"/>
              <a:t>Mortality (in %)</a:t>
            </a:r>
            <a:endParaRPr lang="en-US" dirty="0"/>
          </a:p>
        </c:rich>
      </c:tx>
      <c:layout/>
      <c:spPr>
        <a:noFill/>
        <a:ln>
          <a:noFill/>
        </a:ln>
        <a:effectLst/>
      </c:spPr>
    </c:title>
    <c:plotArea>
      <c:layout/>
      <c:lineChart>
        <c:grouping val="standard"/>
        <c:ser>
          <c:idx val="0"/>
          <c:order val="0"/>
          <c:tx>
            <c:strRef>
              <c:f>Sheet2!$Z$46</c:f>
              <c:strCache>
                <c:ptCount val="1"/>
                <c:pt idx="0">
                  <c:v>Total Mortality</c:v>
                </c:pt>
              </c:strCache>
            </c:strRef>
          </c:tx>
          <c:spPr>
            <a:ln w="571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57150">
                <a:solidFill>
                  <a:schemeClr val="accent1"/>
                </a:solidFill>
              </a:ln>
              <a:effectLst/>
            </c:spPr>
          </c:marker>
          <c:dPt>
            <c:idx val="0"/>
            <c:marker>
              <c:spPr>
                <a:solidFill>
                  <a:srgbClr val="FF00FF"/>
                </a:solidFill>
                <a:ln w="57150">
                  <a:solidFill>
                    <a:schemeClr val="accent1"/>
                  </a:solidFill>
                </a:ln>
                <a:effectLst/>
              </c:spPr>
            </c:marker>
          </c:dPt>
          <c:dPt>
            <c:idx val="1"/>
            <c:marker>
              <c:spPr>
                <a:solidFill>
                  <a:srgbClr val="FF00FF"/>
                </a:solidFill>
                <a:ln w="57150">
                  <a:solidFill>
                    <a:srgbClr val="FF00FF"/>
                  </a:solidFill>
                </a:ln>
                <a:effectLst/>
              </c:spPr>
            </c:marker>
            <c:spPr>
              <a:ln w="57150" cap="rnd">
                <a:solidFill>
                  <a:srgbClr val="FF00FF"/>
                </a:solidFill>
                <a:round/>
              </a:ln>
              <a:effectLst/>
            </c:spPr>
          </c:dPt>
          <c:dPt>
            <c:idx val="2"/>
            <c:marker>
              <c:spPr>
                <a:solidFill>
                  <a:srgbClr val="FF00FF"/>
                </a:solidFill>
                <a:ln w="57150">
                  <a:solidFill>
                    <a:srgbClr val="FF00FF"/>
                  </a:solidFill>
                </a:ln>
                <a:effectLst/>
              </c:spPr>
            </c:marker>
            <c:spPr>
              <a:ln w="57150" cap="rnd">
                <a:solidFill>
                  <a:srgbClr val="FF00FF"/>
                </a:solidFill>
                <a:round/>
              </a:ln>
              <a:effectLst/>
            </c:spPr>
          </c:dPt>
          <c:dPt>
            <c:idx val="3"/>
            <c:marker>
              <c:spPr>
                <a:solidFill>
                  <a:srgbClr val="FF00FF"/>
                </a:solidFill>
                <a:ln w="57150">
                  <a:solidFill>
                    <a:srgbClr val="FF00FF"/>
                  </a:solidFill>
                </a:ln>
                <a:effectLst/>
              </c:spPr>
            </c:marker>
            <c:spPr>
              <a:ln w="57150" cap="rnd">
                <a:solidFill>
                  <a:srgbClr val="FF00FF"/>
                </a:solidFill>
                <a:round/>
              </a:ln>
              <a:effectLst/>
            </c:spPr>
          </c:dPt>
          <c:cat>
            <c:numRef>
              <c:f>Sheet2!$AA$45:$AD$45</c:f>
              <c:numCache>
                <c:formatCode>General</c:formatCode>
                <c:ptCount val="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</c:numCache>
            </c:numRef>
          </c:cat>
          <c:val>
            <c:numRef>
              <c:f>Sheet2!$AA$46:$AD$46</c:f>
              <c:numCache>
                <c:formatCode>General</c:formatCode>
                <c:ptCount val="4"/>
                <c:pt idx="0">
                  <c:v>6.25</c:v>
                </c:pt>
                <c:pt idx="1">
                  <c:v>10.212999999999999</c:v>
                </c:pt>
                <c:pt idx="2">
                  <c:v>8.5</c:v>
                </c:pt>
                <c:pt idx="3">
                  <c:v>5.154599999999995</c:v>
                </c:pt>
              </c:numCache>
            </c:numRef>
          </c:val>
        </c:ser>
        <c:dLbls/>
        <c:marker val="1"/>
        <c:axId val="64115072"/>
        <c:axId val="64116608"/>
      </c:lineChart>
      <c:catAx>
        <c:axId val="6411507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4116608"/>
        <c:crosses val="autoZero"/>
        <c:auto val="1"/>
        <c:lblAlgn val="ctr"/>
        <c:lblOffset val="100"/>
      </c:catAx>
      <c:valAx>
        <c:axId val="6411660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4115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CH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Cases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4"/>
                <c:pt idx="0">
                  <c:v>&lt;30 days</c:v>
                </c:pt>
                <c:pt idx="1">
                  <c:v>31days - 1year</c:v>
                </c:pt>
                <c:pt idx="2">
                  <c:v>&gt;1 year - &lt;18 years</c:v>
                </c:pt>
                <c:pt idx="3">
                  <c:v>&gt;= 18years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20</c:v>
                </c:pt>
                <c:pt idx="1">
                  <c:v>80</c:v>
                </c:pt>
                <c:pt idx="2">
                  <c:v>126</c:v>
                </c:pt>
                <c:pt idx="3">
                  <c:v>12</c:v>
                </c:pt>
              </c:numCache>
            </c:numRef>
          </c:val>
        </c:ser>
        <c:dLbls/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CH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Sheet4!$B$48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rgbClr val="990033"/>
            </a:solidFill>
            <a:ln>
              <a:noFill/>
            </a:ln>
            <a:effectLst/>
          </c:spPr>
          <c:cat>
            <c:strRef>
              <c:f>Sheet4!$C$47:$D$47</c:f>
              <c:strCache>
                <c:ptCount val="2"/>
                <c:pt idx="0">
                  <c:v>SSI</c:v>
                </c:pt>
                <c:pt idx="1">
                  <c:v>Sepsis</c:v>
                </c:pt>
              </c:strCache>
            </c:strRef>
          </c:cat>
          <c:val>
            <c:numRef>
              <c:f>Sheet4!$C$48:$D$48</c:f>
              <c:numCache>
                <c:formatCode>0.00%</c:formatCode>
                <c:ptCount val="2"/>
                <c:pt idx="0">
                  <c:v>0.27500000000000002</c:v>
                </c:pt>
                <c:pt idx="1">
                  <c:v>0.18600000000000003</c:v>
                </c:pt>
              </c:numCache>
            </c:numRef>
          </c:val>
        </c:ser>
        <c:ser>
          <c:idx val="1"/>
          <c:order val="1"/>
          <c:tx>
            <c:strRef>
              <c:f>Sheet4!$B$49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cat>
            <c:strRef>
              <c:f>Sheet4!$C$47:$D$47</c:f>
              <c:strCache>
                <c:ptCount val="2"/>
                <c:pt idx="0">
                  <c:v>SSI</c:v>
                </c:pt>
                <c:pt idx="1">
                  <c:v>Sepsis</c:v>
                </c:pt>
              </c:strCache>
            </c:strRef>
          </c:cat>
          <c:val>
            <c:numRef>
              <c:f>Sheet4!$C$49:$D$49</c:f>
              <c:numCache>
                <c:formatCode>0.00%</c:formatCode>
                <c:ptCount val="2"/>
                <c:pt idx="0">
                  <c:v>0.14300000000000002</c:v>
                </c:pt>
                <c:pt idx="1">
                  <c:v>0.19500000000000003</c:v>
                </c:pt>
              </c:numCache>
            </c:numRef>
          </c:val>
        </c:ser>
        <c:dLbls/>
        <c:gapWidth val="219"/>
        <c:overlap val="-27"/>
        <c:axId val="61376768"/>
        <c:axId val="61394944"/>
      </c:barChart>
      <c:catAx>
        <c:axId val="6137676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n-ea"/>
                <a:cs typeface="Helvetica"/>
              </a:defRPr>
            </a:pPr>
            <a:endParaRPr lang="fr-FR"/>
          </a:p>
        </c:txPr>
        <c:crossAx val="61394944"/>
        <c:crosses val="autoZero"/>
        <c:auto val="1"/>
        <c:lblAlgn val="ctr"/>
        <c:lblOffset val="100"/>
      </c:catAx>
      <c:valAx>
        <c:axId val="6139494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1376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783428113152504"/>
          <c:y val="0.88522002132545907"/>
          <c:w val="0.421244896471274"/>
          <c:h val="0.10957164534120703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CH"/>
  <c:chart>
    <c:autoTitleDeleted val="1"/>
    <c:plotArea>
      <c:layout/>
      <c:barChart>
        <c:barDir val="col"/>
        <c:grouping val="percentStacked"/>
        <c:ser>
          <c:idx val="1"/>
          <c:order val="0"/>
          <c:tx>
            <c:strRef>
              <c:f>Sheet2!$P$28</c:f>
              <c:strCache>
                <c:ptCount val="1"/>
                <c:pt idx="0">
                  <c:v>Number Alive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cat>
            <c:strRef>
              <c:f>Sheet2!$N$29:$N$33</c:f>
              <c:strCache>
                <c:ptCount val="5"/>
                <c:pt idx="0">
                  <c:v>RACHS 1</c:v>
                </c:pt>
                <c:pt idx="1">
                  <c:v>RACHS 2</c:v>
                </c:pt>
                <c:pt idx="2">
                  <c:v>RACHS 3</c:v>
                </c:pt>
                <c:pt idx="3">
                  <c:v>RACHS 4</c:v>
                </c:pt>
                <c:pt idx="4">
                  <c:v>RACHS 5</c:v>
                </c:pt>
              </c:strCache>
            </c:strRef>
          </c:cat>
          <c:val>
            <c:numRef>
              <c:f>Sheet2!$P$29:$P$33</c:f>
              <c:numCache>
                <c:formatCode>General</c:formatCode>
                <c:ptCount val="5"/>
                <c:pt idx="0">
                  <c:v>38</c:v>
                </c:pt>
                <c:pt idx="1">
                  <c:v>98</c:v>
                </c:pt>
                <c:pt idx="2">
                  <c:v>14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2"/>
          <c:order val="1"/>
          <c:tx>
            <c:strRef>
              <c:f>Sheet2!$Q$28</c:f>
              <c:strCache>
                <c:ptCount val="1"/>
                <c:pt idx="0">
                  <c:v>Number Dead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cat>
            <c:strRef>
              <c:f>Sheet2!$N$29:$N$33</c:f>
              <c:strCache>
                <c:ptCount val="5"/>
                <c:pt idx="0">
                  <c:v>RACHS 1</c:v>
                </c:pt>
                <c:pt idx="1">
                  <c:v>RACHS 2</c:v>
                </c:pt>
                <c:pt idx="2">
                  <c:v>RACHS 3</c:v>
                </c:pt>
                <c:pt idx="3">
                  <c:v>RACHS 4</c:v>
                </c:pt>
                <c:pt idx="4">
                  <c:v>RACHS 5</c:v>
                </c:pt>
              </c:strCache>
            </c:strRef>
          </c:cat>
          <c:val>
            <c:numRef>
              <c:f>Sheet2!$Q$29:$Q$33</c:f>
              <c:numCache>
                <c:formatCode>General</c:formatCode>
                <c:ptCount val="5"/>
                <c:pt idx="0">
                  <c:v>0</c:v>
                </c:pt>
                <c:pt idx="1">
                  <c:v>6</c:v>
                </c:pt>
                <c:pt idx="2">
                  <c:v>4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/>
        <c:overlap val="100"/>
        <c:axId val="62813312"/>
        <c:axId val="62814848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Sheet2!$O$28</c15:sqref>
                        </c15:formulaRef>
                      </c:ext>
                    </c:extLst>
                    <c:strCache>
                      <c:ptCount val="1"/>
                      <c:pt idx="0">
                        <c:v>Total Cases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Sheet2!$N$29:$N$33</c15:sqref>
                        </c15:formulaRef>
                      </c:ext>
                    </c:extLst>
                    <c:strCache>
                      <c:ptCount val="5"/>
                      <c:pt idx="0">
                        <c:v>RACHS 1</c:v>
                      </c:pt>
                      <c:pt idx="1">
                        <c:v>RACHS 2</c:v>
                      </c:pt>
                      <c:pt idx="2">
                        <c:v>RACHS 3</c:v>
                      </c:pt>
                      <c:pt idx="3">
                        <c:v>RACHS 4</c:v>
                      </c:pt>
                      <c:pt idx="4">
                        <c:v>RACHS 5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Sheet2!$O$29:$O$33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38</c:v>
                      </c:pt>
                      <c:pt idx="1">
                        <c:v>104</c:v>
                      </c:pt>
                      <c:pt idx="2">
                        <c:v>18</c:v>
                      </c:pt>
                      <c:pt idx="3">
                        <c:v>0</c:v>
                      </c:pt>
                      <c:pt idx="4">
                        <c:v>0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6281331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pPr>
            <a:endParaRPr lang="fr-FR"/>
          </a:p>
        </c:txPr>
        <c:crossAx val="62814848"/>
        <c:crosses val="autoZero"/>
        <c:auto val="1"/>
        <c:lblAlgn val="ctr"/>
        <c:lblOffset val="100"/>
      </c:catAx>
      <c:valAx>
        <c:axId val="6281484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2813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Helvetica"/>
              <a:ea typeface="+mn-ea"/>
              <a:cs typeface="Helvetica"/>
            </a:defRPr>
          </a:pPr>
          <a:endParaRPr lang="fr-FR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CH"/>
  <c:chart>
    <c:autoTitleDeleted val="1"/>
    <c:plotArea>
      <c:layout/>
      <c:barChart>
        <c:barDir val="col"/>
        <c:grouping val="percentStacked"/>
        <c:ser>
          <c:idx val="1"/>
          <c:order val="0"/>
          <c:tx>
            <c:strRef>
              <c:f>Sheet2!$V$28</c:f>
              <c:strCache>
                <c:ptCount val="1"/>
                <c:pt idx="0">
                  <c:v>Number Alive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cat>
            <c:strRef>
              <c:f>Sheet2!$T$29:$T$33</c:f>
              <c:strCache>
                <c:ptCount val="5"/>
                <c:pt idx="0">
                  <c:v>RACHS 1</c:v>
                </c:pt>
                <c:pt idx="1">
                  <c:v>RACHS 2</c:v>
                </c:pt>
                <c:pt idx="2">
                  <c:v>RACHS 3</c:v>
                </c:pt>
                <c:pt idx="3">
                  <c:v>RACHS 4</c:v>
                </c:pt>
                <c:pt idx="4">
                  <c:v>RACHS 5</c:v>
                </c:pt>
              </c:strCache>
            </c:strRef>
          </c:cat>
          <c:val>
            <c:numRef>
              <c:f>Sheet2!$V$29:$V$33</c:f>
              <c:numCache>
                <c:formatCode>General</c:formatCode>
                <c:ptCount val="5"/>
                <c:pt idx="0">
                  <c:v>29</c:v>
                </c:pt>
                <c:pt idx="1">
                  <c:v>139</c:v>
                </c:pt>
                <c:pt idx="2">
                  <c:v>46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2"/>
          <c:order val="1"/>
          <c:tx>
            <c:strRef>
              <c:f>Sheet2!$W$28</c:f>
              <c:strCache>
                <c:ptCount val="1"/>
                <c:pt idx="0">
                  <c:v>Number Dead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cat>
            <c:strRef>
              <c:f>Sheet2!$T$29:$T$33</c:f>
              <c:strCache>
                <c:ptCount val="5"/>
                <c:pt idx="0">
                  <c:v>RACHS 1</c:v>
                </c:pt>
                <c:pt idx="1">
                  <c:v>RACHS 2</c:v>
                </c:pt>
                <c:pt idx="2">
                  <c:v>RACHS 3</c:v>
                </c:pt>
                <c:pt idx="3">
                  <c:v>RACHS 4</c:v>
                </c:pt>
                <c:pt idx="4">
                  <c:v>RACHS 5</c:v>
                </c:pt>
              </c:strCache>
            </c:strRef>
          </c:cat>
          <c:val>
            <c:numRef>
              <c:f>Sheet2!$W$29:$W$33</c:f>
              <c:numCache>
                <c:formatCode>General</c:formatCode>
                <c:ptCount val="5"/>
                <c:pt idx="0">
                  <c:v>1</c:v>
                </c:pt>
                <c:pt idx="1">
                  <c:v>9</c:v>
                </c:pt>
                <c:pt idx="2">
                  <c:v>11</c:v>
                </c:pt>
                <c:pt idx="3">
                  <c:v>3</c:v>
                </c:pt>
                <c:pt idx="4">
                  <c:v>0</c:v>
                </c:pt>
              </c:numCache>
            </c:numRef>
          </c:val>
        </c:ser>
        <c:dLbls/>
        <c:overlap val="100"/>
        <c:axId val="62844288"/>
        <c:axId val="6285017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Sheet2!$U$28</c15:sqref>
                        </c15:formulaRef>
                      </c:ext>
                    </c:extLst>
                    <c:strCache>
                      <c:ptCount val="1"/>
                      <c:pt idx="0">
                        <c:v>Total Cases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Sheet2!$T$29:$T$33</c15:sqref>
                        </c15:formulaRef>
                      </c:ext>
                    </c:extLst>
                    <c:strCache>
                      <c:ptCount val="5"/>
                      <c:pt idx="0">
                        <c:v>RACHS 1</c:v>
                      </c:pt>
                      <c:pt idx="1">
                        <c:v>RACHS 2</c:v>
                      </c:pt>
                      <c:pt idx="2">
                        <c:v>RACHS 3</c:v>
                      </c:pt>
                      <c:pt idx="3">
                        <c:v>RACHS 4</c:v>
                      </c:pt>
                      <c:pt idx="4">
                        <c:v>RACHS 5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Sheet2!$U$29:$U$33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30</c:v>
                      </c:pt>
                      <c:pt idx="1">
                        <c:v>148</c:v>
                      </c:pt>
                      <c:pt idx="2">
                        <c:v>57</c:v>
                      </c:pt>
                      <c:pt idx="3">
                        <c:v>3</c:v>
                      </c:pt>
                      <c:pt idx="4">
                        <c:v>0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6284428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pPr>
            <a:endParaRPr lang="fr-FR"/>
          </a:p>
        </c:txPr>
        <c:crossAx val="62850176"/>
        <c:crosses val="autoZero"/>
        <c:auto val="1"/>
        <c:lblAlgn val="ctr"/>
        <c:lblOffset val="100"/>
      </c:catAx>
      <c:valAx>
        <c:axId val="6285017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2844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Helvetica"/>
              <a:ea typeface="+mn-ea"/>
              <a:cs typeface="Helvetica"/>
            </a:defRPr>
          </a:pPr>
          <a:endParaRPr lang="fr-FR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CH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Cases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4"/>
                <c:pt idx="0">
                  <c:v>&lt;30 days</c:v>
                </c:pt>
                <c:pt idx="1">
                  <c:v>31days - 1year</c:v>
                </c:pt>
                <c:pt idx="2">
                  <c:v>&gt;1 year - &lt;18 years</c:v>
                </c:pt>
                <c:pt idx="3">
                  <c:v>&gt;= 18years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13</c:v>
                </c:pt>
                <c:pt idx="1">
                  <c:v>55</c:v>
                </c:pt>
                <c:pt idx="2">
                  <c:v>112</c:v>
                </c:pt>
                <c:pt idx="3">
                  <c:v>14</c:v>
                </c:pt>
              </c:numCache>
            </c:numRef>
          </c:val>
        </c:ser>
        <c:dLbls/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CH"/>
  <c:chart>
    <c:autoTitleDeleted val="1"/>
    <c:plotArea>
      <c:layout/>
      <c:pieChart>
        <c:varyColors val="1"/>
        <c:dLbls/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CH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Cases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4"/>
                <c:pt idx="0">
                  <c:v>&lt;30 days</c:v>
                </c:pt>
                <c:pt idx="1">
                  <c:v>31days - 1year</c:v>
                </c:pt>
                <c:pt idx="2">
                  <c:v>&gt;1 year - &lt;18 years</c:v>
                </c:pt>
                <c:pt idx="3">
                  <c:v>&gt;= 18years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</c:v>
                </c:pt>
                <c:pt idx="1">
                  <c:v>65</c:v>
                </c:pt>
                <c:pt idx="2">
                  <c:v>110</c:v>
                </c:pt>
                <c:pt idx="3">
                  <c:v>12</c:v>
                </c:pt>
              </c:numCache>
            </c:numRef>
          </c:val>
        </c:ser>
        <c:dLbls/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CH"/>
  <c:chart>
    <c:autoTitleDeleted val="1"/>
    <c:plotArea>
      <c:layout/>
      <c:pieChart>
        <c:varyColors val="1"/>
        <c:dLbls/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9A27E6-7D51-4D3B-8BA3-827FE6E00DB0}" type="doc">
      <dgm:prSet loTypeId="urn:microsoft.com/office/officeart/2005/8/layout/vList4#1" loCatId="list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A09838DA-2132-4F5A-869D-449D141CF586}">
      <dgm:prSet phldrT="[Text]" custT="1"/>
      <dgm:spPr/>
      <dgm:t>
        <a:bodyPr/>
        <a:lstStyle/>
        <a:p>
          <a:r>
            <a:rPr lang="en-US" sz="2800" dirty="0" smtClean="0">
              <a:solidFill>
                <a:schemeClr val="tx1"/>
              </a:solidFill>
              <a:latin typeface="Helvetica"/>
              <a:cs typeface="Helvetica"/>
            </a:rPr>
            <a:t>Create quality improvement strategies to reduce the major complications</a:t>
          </a:r>
          <a:r>
            <a:rPr lang="en-US" sz="2800" dirty="0" smtClean="0">
              <a:latin typeface="Helvetica"/>
              <a:cs typeface="Helvetica"/>
            </a:rPr>
            <a:t>.</a:t>
          </a:r>
          <a:endParaRPr lang="en-US" sz="2800" dirty="0">
            <a:latin typeface="Helvetica"/>
            <a:cs typeface="Helvetica"/>
          </a:endParaRPr>
        </a:p>
      </dgm:t>
    </dgm:pt>
    <dgm:pt modelId="{2FC163CE-97D9-43AC-830D-7AEAD4E90F5C}" type="parTrans" cxnId="{AEBE1E75-5444-4C83-9D17-8D277DB8AD8E}">
      <dgm:prSet/>
      <dgm:spPr/>
      <dgm:t>
        <a:bodyPr/>
        <a:lstStyle/>
        <a:p>
          <a:endParaRPr lang="en-US"/>
        </a:p>
      </dgm:t>
    </dgm:pt>
    <dgm:pt modelId="{EE804146-D4FB-4B16-930A-FFBFD69848B2}" type="sibTrans" cxnId="{AEBE1E75-5444-4C83-9D17-8D277DB8AD8E}">
      <dgm:prSet/>
      <dgm:spPr/>
      <dgm:t>
        <a:bodyPr/>
        <a:lstStyle/>
        <a:p>
          <a:endParaRPr lang="en-US"/>
        </a:p>
      </dgm:t>
    </dgm:pt>
    <dgm:pt modelId="{1DB04F0A-4DA9-4ECD-AAA7-DF6EEA6D59CC}">
      <dgm:prSet phldrT="[Text]" custT="1"/>
      <dgm:spPr/>
      <dgm:t>
        <a:bodyPr/>
        <a:lstStyle/>
        <a:p>
          <a:r>
            <a:rPr lang="en-US" sz="2800" dirty="0" smtClean="0">
              <a:solidFill>
                <a:schemeClr val="tx1"/>
              </a:solidFill>
              <a:latin typeface="Helvetica"/>
              <a:ea typeface="Adobe Fan Heiti Std B" pitchFamily="34" charset="-128"/>
              <a:cs typeface="Helvetica"/>
            </a:rPr>
            <a:t>Reduce perioperative infections</a:t>
          </a:r>
          <a:endParaRPr lang="en-US" sz="2800" dirty="0">
            <a:solidFill>
              <a:schemeClr val="tx1"/>
            </a:solidFill>
            <a:latin typeface="Helvetica"/>
            <a:cs typeface="Helvetica"/>
          </a:endParaRPr>
        </a:p>
      </dgm:t>
    </dgm:pt>
    <dgm:pt modelId="{0BBB71A7-859A-46BB-9100-1F65939883C6}" type="parTrans" cxnId="{4B57BB48-6CE1-48ED-B7BA-710015637D1E}">
      <dgm:prSet/>
      <dgm:spPr/>
      <dgm:t>
        <a:bodyPr/>
        <a:lstStyle/>
        <a:p>
          <a:endParaRPr lang="en-US"/>
        </a:p>
      </dgm:t>
    </dgm:pt>
    <dgm:pt modelId="{9EBCDE8C-B9F0-4B6D-9656-99CAC5890987}" type="sibTrans" cxnId="{4B57BB48-6CE1-48ED-B7BA-710015637D1E}">
      <dgm:prSet/>
      <dgm:spPr/>
      <dgm:t>
        <a:bodyPr/>
        <a:lstStyle/>
        <a:p>
          <a:endParaRPr lang="en-US"/>
        </a:p>
      </dgm:t>
    </dgm:pt>
    <dgm:pt modelId="{3D682BE7-63F8-450C-85B2-390BCB96E3FA}">
      <dgm:prSet phldrT="[Text]" custT="1"/>
      <dgm:spPr/>
      <dgm:t>
        <a:bodyPr/>
        <a:lstStyle/>
        <a:p>
          <a:r>
            <a:rPr lang="en-US" sz="2800" dirty="0" smtClean="0">
              <a:solidFill>
                <a:schemeClr val="tx1"/>
              </a:solidFill>
              <a:latin typeface="Helvetica"/>
              <a:cs typeface="Helvetica"/>
            </a:rPr>
            <a:t>To facilitate distance learning and to disseminate knowledge and skills.</a:t>
          </a:r>
          <a:endParaRPr lang="en-US" sz="2800" dirty="0">
            <a:solidFill>
              <a:schemeClr val="tx1"/>
            </a:solidFill>
            <a:latin typeface="Helvetica"/>
            <a:cs typeface="Helvetica"/>
          </a:endParaRPr>
        </a:p>
      </dgm:t>
    </dgm:pt>
    <dgm:pt modelId="{C10A9E50-84E0-4003-AFBE-9C3F4D7EEB52}" type="parTrans" cxnId="{0A07F150-F635-41D7-8625-736BFECCC555}">
      <dgm:prSet/>
      <dgm:spPr/>
      <dgm:t>
        <a:bodyPr/>
        <a:lstStyle/>
        <a:p>
          <a:endParaRPr lang="en-US"/>
        </a:p>
      </dgm:t>
    </dgm:pt>
    <dgm:pt modelId="{B4F4FE71-BEB1-40B8-8B13-912350A94E1B}" type="sibTrans" cxnId="{0A07F150-F635-41D7-8625-736BFECCC555}">
      <dgm:prSet/>
      <dgm:spPr/>
      <dgm:t>
        <a:bodyPr/>
        <a:lstStyle/>
        <a:p>
          <a:endParaRPr lang="en-US"/>
        </a:p>
      </dgm:t>
    </dgm:pt>
    <dgm:pt modelId="{E3987B84-7E77-4A9F-BB49-5A01A43A3CC2}">
      <dgm:prSet phldrT="[Text]" custT="1"/>
      <dgm:spPr/>
      <dgm:t>
        <a:bodyPr/>
        <a:lstStyle/>
        <a:p>
          <a:r>
            <a:rPr lang="en-US" sz="2800" dirty="0" smtClean="0">
              <a:solidFill>
                <a:schemeClr val="tx1"/>
              </a:solidFill>
              <a:latin typeface="Helvetica"/>
              <a:cs typeface="Helvetica"/>
            </a:rPr>
            <a:t>Identify drivers of mortality and create targeted QI strategies to improve surgical outcomes.</a:t>
          </a:r>
          <a:endParaRPr lang="en-US" sz="2800" dirty="0">
            <a:solidFill>
              <a:schemeClr val="tx1"/>
            </a:solidFill>
            <a:latin typeface="Helvetica"/>
            <a:cs typeface="Helvetica"/>
          </a:endParaRPr>
        </a:p>
      </dgm:t>
    </dgm:pt>
    <dgm:pt modelId="{720B7111-0AB4-4D65-A576-DD3A25799D0B}" type="parTrans" cxnId="{F268F3A2-C385-45A7-8D2B-3F858CC7E0AD}">
      <dgm:prSet/>
      <dgm:spPr/>
      <dgm:t>
        <a:bodyPr/>
        <a:lstStyle/>
        <a:p>
          <a:endParaRPr lang="en-US"/>
        </a:p>
      </dgm:t>
    </dgm:pt>
    <dgm:pt modelId="{5E8E7F9D-FE37-4013-AD84-2E097AA873DF}" type="sibTrans" cxnId="{F268F3A2-C385-45A7-8D2B-3F858CC7E0AD}">
      <dgm:prSet/>
      <dgm:spPr/>
      <dgm:t>
        <a:bodyPr/>
        <a:lstStyle/>
        <a:p>
          <a:endParaRPr lang="en-US"/>
        </a:p>
      </dgm:t>
    </dgm:pt>
    <dgm:pt modelId="{428D7E6B-F800-4654-9751-8EDFAB0B71C3}" type="pres">
      <dgm:prSet presAssocID="{1A9A27E6-7D51-4D3B-8BA3-827FE6E00DB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9C2792A-96CA-4867-B2EE-FE67DC6C004D}" type="pres">
      <dgm:prSet presAssocID="{A09838DA-2132-4F5A-869D-449D141CF586}" presName="comp" presStyleCnt="0"/>
      <dgm:spPr/>
    </dgm:pt>
    <dgm:pt modelId="{700C5D84-D603-4E7B-AEF3-680075107C50}" type="pres">
      <dgm:prSet presAssocID="{A09838DA-2132-4F5A-869D-449D141CF586}" presName="box" presStyleLbl="node1" presStyleIdx="0" presStyleCnt="4" custLinFactY="-18637" custLinFactNeighborX="-9821" custLinFactNeighborY="-100000"/>
      <dgm:spPr/>
      <dgm:t>
        <a:bodyPr/>
        <a:lstStyle/>
        <a:p>
          <a:endParaRPr lang="en-US"/>
        </a:p>
      </dgm:t>
    </dgm:pt>
    <dgm:pt modelId="{AE0BB1E0-2C33-46AE-9380-6629B82AB55F}" type="pres">
      <dgm:prSet presAssocID="{A09838DA-2132-4F5A-869D-449D141CF586}" presName="img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F0DEA86-8686-483F-A554-2F69936691FD}" type="pres">
      <dgm:prSet presAssocID="{A09838DA-2132-4F5A-869D-449D141CF586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7E4337-8AC0-4C67-8AA9-1B6B1E5CB188}" type="pres">
      <dgm:prSet presAssocID="{EE804146-D4FB-4B16-930A-FFBFD69848B2}" presName="spacer" presStyleCnt="0"/>
      <dgm:spPr/>
    </dgm:pt>
    <dgm:pt modelId="{9403258A-E4D0-436D-8AFE-769F829C63A4}" type="pres">
      <dgm:prSet presAssocID="{1DB04F0A-4DA9-4ECD-AAA7-DF6EEA6D59CC}" presName="comp" presStyleCnt="0"/>
      <dgm:spPr/>
    </dgm:pt>
    <dgm:pt modelId="{F5ABBBA4-1A41-4454-BA49-4ED8F95D17A3}" type="pres">
      <dgm:prSet presAssocID="{1DB04F0A-4DA9-4ECD-AAA7-DF6EEA6D59CC}" presName="box" presStyleLbl="node1" presStyleIdx="1" presStyleCnt="4"/>
      <dgm:spPr/>
      <dgm:t>
        <a:bodyPr/>
        <a:lstStyle/>
        <a:p>
          <a:endParaRPr lang="en-US"/>
        </a:p>
      </dgm:t>
    </dgm:pt>
    <dgm:pt modelId="{9D7352C0-FCBD-4AAC-B8B6-8F270E9C2731}" type="pres">
      <dgm:prSet presAssocID="{1DB04F0A-4DA9-4ECD-AAA7-DF6EEA6D59CC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2E857A1-F368-49BA-AB1B-ACAC8EEE36A2}" type="pres">
      <dgm:prSet presAssocID="{1DB04F0A-4DA9-4ECD-AAA7-DF6EEA6D59CC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FCE860-BA46-4546-9F3F-7C4F2EBFB146}" type="pres">
      <dgm:prSet presAssocID="{9EBCDE8C-B9F0-4B6D-9656-99CAC5890987}" presName="spacer" presStyleCnt="0"/>
      <dgm:spPr/>
    </dgm:pt>
    <dgm:pt modelId="{C2F98AAA-ED4C-4507-B138-5B7E83D27057}" type="pres">
      <dgm:prSet presAssocID="{3D682BE7-63F8-450C-85B2-390BCB96E3FA}" presName="comp" presStyleCnt="0"/>
      <dgm:spPr/>
    </dgm:pt>
    <dgm:pt modelId="{34EBC7B9-FF6D-4F42-9A95-422D04B79B12}" type="pres">
      <dgm:prSet presAssocID="{3D682BE7-63F8-450C-85B2-390BCB96E3FA}" presName="box" presStyleLbl="node1" presStyleIdx="2" presStyleCnt="4"/>
      <dgm:spPr/>
      <dgm:t>
        <a:bodyPr/>
        <a:lstStyle/>
        <a:p>
          <a:endParaRPr lang="en-US"/>
        </a:p>
      </dgm:t>
    </dgm:pt>
    <dgm:pt modelId="{AFEB36E0-76EB-4783-90C0-CCE0B6912FFD}" type="pres">
      <dgm:prSet presAssocID="{3D682BE7-63F8-450C-85B2-390BCB96E3FA}" presName="img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3DC459F-9BCD-4CEF-BFA2-91A44D3AF95C}" type="pres">
      <dgm:prSet presAssocID="{3D682BE7-63F8-450C-85B2-390BCB96E3FA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E7ED15-8775-40FE-A8AA-A06AF22FBDC5}" type="pres">
      <dgm:prSet presAssocID="{B4F4FE71-BEB1-40B8-8B13-912350A94E1B}" presName="spacer" presStyleCnt="0"/>
      <dgm:spPr/>
    </dgm:pt>
    <dgm:pt modelId="{9D3753E9-31EE-4F4C-8003-FF195876D200}" type="pres">
      <dgm:prSet presAssocID="{E3987B84-7E77-4A9F-BB49-5A01A43A3CC2}" presName="comp" presStyleCnt="0"/>
      <dgm:spPr/>
    </dgm:pt>
    <dgm:pt modelId="{906B61B5-1365-4856-96CE-9FFC6314FBC2}" type="pres">
      <dgm:prSet presAssocID="{E3987B84-7E77-4A9F-BB49-5A01A43A3CC2}" presName="box" presStyleLbl="node1" presStyleIdx="3" presStyleCnt="4"/>
      <dgm:spPr/>
      <dgm:t>
        <a:bodyPr/>
        <a:lstStyle/>
        <a:p>
          <a:endParaRPr lang="en-US"/>
        </a:p>
      </dgm:t>
    </dgm:pt>
    <dgm:pt modelId="{FC8C9318-35CA-4B83-B12F-BF699393870B}" type="pres">
      <dgm:prSet presAssocID="{E3987B84-7E77-4A9F-BB49-5A01A43A3CC2}" presName="img" presStyleLbl="fgImgPlace1" presStyleIdx="3" presStyleCnt="4" custLinFactNeighborX="67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BAE527F2-F7F7-4892-99D9-EF7CE49062B6}" type="pres">
      <dgm:prSet presAssocID="{E3987B84-7E77-4A9F-BB49-5A01A43A3CC2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3E65232-8368-485B-B731-80037C773EE0}" type="presOf" srcId="{1DB04F0A-4DA9-4ECD-AAA7-DF6EEA6D59CC}" destId="{F5ABBBA4-1A41-4454-BA49-4ED8F95D17A3}" srcOrd="0" destOrd="0" presId="urn:microsoft.com/office/officeart/2005/8/layout/vList4#1"/>
    <dgm:cxn modelId="{A83436C2-64EF-480B-915E-F57DD870C3CE}" type="presOf" srcId="{A09838DA-2132-4F5A-869D-449D141CF586}" destId="{700C5D84-D603-4E7B-AEF3-680075107C50}" srcOrd="0" destOrd="0" presId="urn:microsoft.com/office/officeart/2005/8/layout/vList4#1"/>
    <dgm:cxn modelId="{F268F3A2-C385-45A7-8D2B-3F858CC7E0AD}" srcId="{1A9A27E6-7D51-4D3B-8BA3-827FE6E00DB0}" destId="{E3987B84-7E77-4A9F-BB49-5A01A43A3CC2}" srcOrd="3" destOrd="0" parTransId="{720B7111-0AB4-4D65-A576-DD3A25799D0B}" sibTransId="{5E8E7F9D-FE37-4013-AD84-2E097AA873DF}"/>
    <dgm:cxn modelId="{8A5D962D-8789-4017-A719-7729EDAED36E}" type="presOf" srcId="{1DB04F0A-4DA9-4ECD-AAA7-DF6EEA6D59CC}" destId="{F2E857A1-F368-49BA-AB1B-ACAC8EEE36A2}" srcOrd="1" destOrd="0" presId="urn:microsoft.com/office/officeart/2005/8/layout/vList4#1"/>
    <dgm:cxn modelId="{AEBE1E75-5444-4C83-9D17-8D277DB8AD8E}" srcId="{1A9A27E6-7D51-4D3B-8BA3-827FE6E00DB0}" destId="{A09838DA-2132-4F5A-869D-449D141CF586}" srcOrd="0" destOrd="0" parTransId="{2FC163CE-97D9-43AC-830D-7AEAD4E90F5C}" sibTransId="{EE804146-D4FB-4B16-930A-FFBFD69848B2}"/>
    <dgm:cxn modelId="{B45A94E7-42D2-43AA-AC81-D986367F0B54}" type="presOf" srcId="{E3987B84-7E77-4A9F-BB49-5A01A43A3CC2}" destId="{906B61B5-1365-4856-96CE-9FFC6314FBC2}" srcOrd="0" destOrd="0" presId="urn:microsoft.com/office/officeart/2005/8/layout/vList4#1"/>
    <dgm:cxn modelId="{0A07F150-F635-41D7-8625-736BFECCC555}" srcId="{1A9A27E6-7D51-4D3B-8BA3-827FE6E00DB0}" destId="{3D682BE7-63F8-450C-85B2-390BCB96E3FA}" srcOrd="2" destOrd="0" parTransId="{C10A9E50-84E0-4003-AFBE-9C3F4D7EEB52}" sibTransId="{B4F4FE71-BEB1-40B8-8B13-912350A94E1B}"/>
    <dgm:cxn modelId="{4B57BB48-6CE1-48ED-B7BA-710015637D1E}" srcId="{1A9A27E6-7D51-4D3B-8BA3-827FE6E00DB0}" destId="{1DB04F0A-4DA9-4ECD-AAA7-DF6EEA6D59CC}" srcOrd="1" destOrd="0" parTransId="{0BBB71A7-859A-46BB-9100-1F65939883C6}" sibTransId="{9EBCDE8C-B9F0-4B6D-9656-99CAC5890987}"/>
    <dgm:cxn modelId="{E0351035-A26C-4BE8-973B-CC7A33390011}" type="presOf" srcId="{3D682BE7-63F8-450C-85B2-390BCB96E3FA}" destId="{34EBC7B9-FF6D-4F42-9A95-422D04B79B12}" srcOrd="0" destOrd="0" presId="urn:microsoft.com/office/officeart/2005/8/layout/vList4#1"/>
    <dgm:cxn modelId="{5231F260-8891-41A6-8877-6B0F91B6E829}" type="presOf" srcId="{A09838DA-2132-4F5A-869D-449D141CF586}" destId="{EF0DEA86-8686-483F-A554-2F69936691FD}" srcOrd="1" destOrd="0" presId="urn:microsoft.com/office/officeart/2005/8/layout/vList4#1"/>
    <dgm:cxn modelId="{8FACC4EE-BA51-4492-A74D-AB7E765E8F2B}" type="presOf" srcId="{E3987B84-7E77-4A9F-BB49-5A01A43A3CC2}" destId="{BAE527F2-F7F7-4892-99D9-EF7CE49062B6}" srcOrd="1" destOrd="0" presId="urn:microsoft.com/office/officeart/2005/8/layout/vList4#1"/>
    <dgm:cxn modelId="{E8A4279F-4E1A-42F2-9DB8-1ABBE67F9CD7}" type="presOf" srcId="{1A9A27E6-7D51-4D3B-8BA3-827FE6E00DB0}" destId="{428D7E6B-F800-4654-9751-8EDFAB0B71C3}" srcOrd="0" destOrd="0" presId="urn:microsoft.com/office/officeart/2005/8/layout/vList4#1"/>
    <dgm:cxn modelId="{2535842C-BF96-452D-AACF-DC456EE9DBDC}" type="presOf" srcId="{3D682BE7-63F8-450C-85B2-390BCB96E3FA}" destId="{73DC459F-9BCD-4CEF-BFA2-91A44D3AF95C}" srcOrd="1" destOrd="0" presId="urn:microsoft.com/office/officeart/2005/8/layout/vList4#1"/>
    <dgm:cxn modelId="{0B967569-F19C-4D4C-90BA-565AEDAC9B74}" type="presParOf" srcId="{428D7E6B-F800-4654-9751-8EDFAB0B71C3}" destId="{A9C2792A-96CA-4867-B2EE-FE67DC6C004D}" srcOrd="0" destOrd="0" presId="urn:microsoft.com/office/officeart/2005/8/layout/vList4#1"/>
    <dgm:cxn modelId="{1EA21CDA-3625-411D-8366-6B883FCB7740}" type="presParOf" srcId="{A9C2792A-96CA-4867-B2EE-FE67DC6C004D}" destId="{700C5D84-D603-4E7B-AEF3-680075107C50}" srcOrd="0" destOrd="0" presId="urn:microsoft.com/office/officeart/2005/8/layout/vList4#1"/>
    <dgm:cxn modelId="{020A3A51-FA35-437A-91BD-E49514958123}" type="presParOf" srcId="{A9C2792A-96CA-4867-B2EE-FE67DC6C004D}" destId="{AE0BB1E0-2C33-46AE-9380-6629B82AB55F}" srcOrd="1" destOrd="0" presId="urn:microsoft.com/office/officeart/2005/8/layout/vList4#1"/>
    <dgm:cxn modelId="{0413EB27-A67C-4FAB-A897-28FEA2287E50}" type="presParOf" srcId="{A9C2792A-96CA-4867-B2EE-FE67DC6C004D}" destId="{EF0DEA86-8686-483F-A554-2F69936691FD}" srcOrd="2" destOrd="0" presId="urn:microsoft.com/office/officeart/2005/8/layout/vList4#1"/>
    <dgm:cxn modelId="{93377EBA-53E0-4FDB-AB0F-E0B03E25BAF6}" type="presParOf" srcId="{428D7E6B-F800-4654-9751-8EDFAB0B71C3}" destId="{F07E4337-8AC0-4C67-8AA9-1B6B1E5CB188}" srcOrd="1" destOrd="0" presId="urn:microsoft.com/office/officeart/2005/8/layout/vList4#1"/>
    <dgm:cxn modelId="{893B867E-DCA6-4E1C-A063-4D6F5C9611A8}" type="presParOf" srcId="{428D7E6B-F800-4654-9751-8EDFAB0B71C3}" destId="{9403258A-E4D0-436D-8AFE-769F829C63A4}" srcOrd="2" destOrd="0" presId="urn:microsoft.com/office/officeart/2005/8/layout/vList4#1"/>
    <dgm:cxn modelId="{62428F33-4D75-4141-ADE2-FB39F66A428E}" type="presParOf" srcId="{9403258A-E4D0-436D-8AFE-769F829C63A4}" destId="{F5ABBBA4-1A41-4454-BA49-4ED8F95D17A3}" srcOrd="0" destOrd="0" presId="urn:microsoft.com/office/officeart/2005/8/layout/vList4#1"/>
    <dgm:cxn modelId="{9851993C-7DCE-40E1-8A92-D5B0A7E97CC3}" type="presParOf" srcId="{9403258A-E4D0-436D-8AFE-769F829C63A4}" destId="{9D7352C0-FCBD-4AAC-B8B6-8F270E9C2731}" srcOrd="1" destOrd="0" presId="urn:microsoft.com/office/officeart/2005/8/layout/vList4#1"/>
    <dgm:cxn modelId="{3D94EDEE-DDD8-48BF-B161-50B77D2DAE24}" type="presParOf" srcId="{9403258A-E4D0-436D-8AFE-769F829C63A4}" destId="{F2E857A1-F368-49BA-AB1B-ACAC8EEE36A2}" srcOrd="2" destOrd="0" presId="urn:microsoft.com/office/officeart/2005/8/layout/vList4#1"/>
    <dgm:cxn modelId="{293E8CB9-EAAE-4B01-BCD4-32142E5776D8}" type="presParOf" srcId="{428D7E6B-F800-4654-9751-8EDFAB0B71C3}" destId="{0DFCE860-BA46-4546-9F3F-7C4F2EBFB146}" srcOrd="3" destOrd="0" presId="urn:microsoft.com/office/officeart/2005/8/layout/vList4#1"/>
    <dgm:cxn modelId="{51A95662-0CF9-43BF-9662-4946E43A2C77}" type="presParOf" srcId="{428D7E6B-F800-4654-9751-8EDFAB0B71C3}" destId="{C2F98AAA-ED4C-4507-B138-5B7E83D27057}" srcOrd="4" destOrd="0" presId="urn:microsoft.com/office/officeart/2005/8/layout/vList4#1"/>
    <dgm:cxn modelId="{2F33DBE5-01AE-4C9D-8037-827AB72AEEDA}" type="presParOf" srcId="{C2F98AAA-ED4C-4507-B138-5B7E83D27057}" destId="{34EBC7B9-FF6D-4F42-9A95-422D04B79B12}" srcOrd="0" destOrd="0" presId="urn:microsoft.com/office/officeart/2005/8/layout/vList4#1"/>
    <dgm:cxn modelId="{077FEFE1-7630-4133-9468-B0A0DE2F0702}" type="presParOf" srcId="{C2F98AAA-ED4C-4507-B138-5B7E83D27057}" destId="{AFEB36E0-76EB-4783-90C0-CCE0B6912FFD}" srcOrd="1" destOrd="0" presId="urn:microsoft.com/office/officeart/2005/8/layout/vList4#1"/>
    <dgm:cxn modelId="{74881B33-FF63-4197-96FC-62AE1D8C0370}" type="presParOf" srcId="{C2F98AAA-ED4C-4507-B138-5B7E83D27057}" destId="{73DC459F-9BCD-4CEF-BFA2-91A44D3AF95C}" srcOrd="2" destOrd="0" presId="urn:microsoft.com/office/officeart/2005/8/layout/vList4#1"/>
    <dgm:cxn modelId="{5A665EAC-2DE4-4845-8A34-02FA0251F864}" type="presParOf" srcId="{428D7E6B-F800-4654-9751-8EDFAB0B71C3}" destId="{7DE7ED15-8775-40FE-A8AA-A06AF22FBDC5}" srcOrd="5" destOrd="0" presId="urn:microsoft.com/office/officeart/2005/8/layout/vList4#1"/>
    <dgm:cxn modelId="{0DCE470C-8F0C-4AD2-92B7-EE1A3915201C}" type="presParOf" srcId="{428D7E6B-F800-4654-9751-8EDFAB0B71C3}" destId="{9D3753E9-31EE-4F4C-8003-FF195876D200}" srcOrd="6" destOrd="0" presId="urn:microsoft.com/office/officeart/2005/8/layout/vList4#1"/>
    <dgm:cxn modelId="{7A90EACE-F6EC-4B21-9539-7BF5EB8F0D95}" type="presParOf" srcId="{9D3753E9-31EE-4F4C-8003-FF195876D200}" destId="{906B61B5-1365-4856-96CE-9FFC6314FBC2}" srcOrd="0" destOrd="0" presId="urn:microsoft.com/office/officeart/2005/8/layout/vList4#1"/>
    <dgm:cxn modelId="{7A7EB56E-C26F-4DF8-8A57-B06CFE3CF9E4}" type="presParOf" srcId="{9D3753E9-31EE-4F4C-8003-FF195876D200}" destId="{FC8C9318-35CA-4B83-B12F-BF699393870B}" srcOrd="1" destOrd="0" presId="urn:microsoft.com/office/officeart/2005/8/layout/vList4#1"/>
    <dgm:cxn modelId="{0222ED1C-3619-4DBF-A62A-13B6410DFDE5}" type="presParOf" srcId="{9D3753E9-31EE-4F4C-8003-FF195876D200}" destId="{BAE527F2-F7F7-4892-99D9-EF7CE49062B6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00C5D84-D603-4E7B-AEF3-680075107C50}">
      <dsp:nvSpPr>
        <dsp:cNvPr id="0" name=""/>
        <dsp:cNvSpPr/>
      </dsp:nvSpPr>
      <dsp:spPr>
        <a:xfrm>
          <a:off x="0" y="0"/>
          <a:ext cx="8534399" cy="1207785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tx1"/>
              </a:solidFill>
              <a:latin typeface="Helvetica"/>
              <a:cs typeface="Helvetica"/>
            </a:rPr>
            <a:t>Create quality improvement strategies to reduce the major complications</a:t>
          </a:r>
          <a:r>
            <a:rPr lang="en-US" sz="2800" kern="1200" dirty="0" smtClean="0">
              <a:latin typeface="Helvetica"/>
              <a:cs typeface="Helvetica"/>
            </a:rPr>
            <a:t>.</a:t>
          </a:r>
          <a:endParaRPr lang="en-US" sz="2800" kern="1200" dirty="0">
            <a:latin typeface="Helvetica"/>
            <a:cs typeface="Helvetica"/>
          </a:endParaRPr>
        </a:p>
      </dsp:txBody>
      <dsp:txXfrm>
        <a:off x="1827658" y="0"/>
        <a:ext cx="6706741" cy="1207785"/>
      </dsp:txXfrm>
    </dsp:sp>
    <dsp:sp modelId="{AE0BB1E0-2C33-46AE-9380-6629B82AB55F}">
      <dsp:nvSpPr>
        <dsp:cNvPr id="0" name=""/>
        <dsp:cNvSpPr/>
      </dsp:nvSpPr>
      <dsp:spPr>
        <a:xfrm>
          <a:off x="120778" y="120778"/>
          <a:ext cx="1706880" cy="96622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ABBBA4-1A41-4454-BA49-4ED8F95D17A3}">
      <dsp:nvSpPr>
        <dsp:cNvPr id="0" name=""/>
        <dsp:cNvSpPr/>
      </dsp:nvSpPr>
      <dsp:spPr>
        <a:xfrm>
          <a:off x="0" y="1328563"/>
          <a:ext cx="8534399" cy="1207785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2166"/>
            <a:satOff val="6292"/>
            <a:lumOff val="391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tx1"/>
              </a:solidFill>
              <a:latin typeface="Helvetica"/>
              <a:ea typeface="Adobe Fan Heiti Std B" pitchFamily="34" charset="-128"/>
              <a:cs typeface="Helvetica"/>
            </a:rPr>
            <a:t>Reduce perioperative infections</a:t>
          </a:r>
          <a:endParaRPr lang="en-US" sz="2800" kern="1200" dirty="0">
            <a:solidFill>
              <a:schemeClr val="tx1"/>
            </a:solidFill>
            <a:latin typeface="Helvetica"/>
            <a:cs typeface="Helvetica"/>
          </a:endParaRPr>
        </a:p>
      </dsp:txBody>
      <dsp:txXfrm>
        <a:off x="1827658" y="1328563"/>
        <a:ext cx="6706741" cy="1207785"/>
      </dsp:txXfrm>
    </dsp:sp>
    <dsp:sp modelId="{9D7352C0-FCBD-4AAC-B8B6-8F270E9C2731}">
      <dsp:nvSpPr>
        <dsp:cNvPr id="0" name=""/>
        <dsp:cNvSpPr/>
      </dsp:nvSpPr>
      <dsp:spPr>
        <a:xfrm>
          <a:off x="120778" y="1449342"/>
          <a:ext cx="1706880" cy="96622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EBC7B9-FF6D-4F42-9A95-422D04B79B12}">
      <dsp:nvSpPr>
        <dsp:cNvPr id="0" name=""/>
        <dsp:cNvSpPr/>
      </dsp:nvSpPr>
      <dsp:spPr>
        <a:xfrm>
          <a:off x="0" y="2657127"/>
          <a:ext cx="8534399" cy="1207785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4332"/>
            <a:satOff val="12585"/>
            <a:lumOff val="783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tx1"/>
              </a:solidFill>
              <a:latin typeface="Helvetica"/>
              <a:cs typeface="Helvetica"/>
            </a:rPr>
            <a:t>To facilitate distance learning and to disseminate knowledge and skills.</a:t>
          </a:r>
          <a:endParaRPr lang="en-US" sz="2800" kern="1200" dirty="0">
            <a:solidFill>
              <a:schemeClr val="tx1"/>
            </a:solidFill>
            <a:latin typeface="Helvetica"/>
            <a:cs typeface="Helvetica"/>
          </a:endParaRPr>
        </a:p>
      </dsp:txBody>
      <dsp:txXfrm>
        <a:off x="1827658" y="2657127"/>
        <a:ext cx="6706741" cy="1207785"/>
      </dsp:txXfrm>
    </dsp:sp>
    <dsp:sp modelId="{AFEB36E0-76EB-4783-90C0-CCE0B6912FFD}">
      <dsp:nvSpPr>
        <dsp:cNvPr id="0" name=""/>
        <dsp:cNvSpPr/>
      </dsp:nvSpPr>
      <dsp:spPr>
        <a:xfrm>
          <a:off x="120778" y="2777906"/>
          <a:ext cx="1706880" cy="96622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6B61B5-1365-4856-96CE-9FFC6314FBC2}">
      <dsp:nvSpPr>
        <dsp:cNvPr id="0" name=""/>
        <dsp:cNvSpPr/>
      </dsp:nvSpPr>
      <dsp:spPr>
        <a:xfrm>
          <a:off x="0" y="3985691"/>
          <a:ext cx="8534399" cy="1207785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6498"/>
            <a:satOff val="18877"/>
            <a:lumOff val="1175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tx1"/>
              </a:solidFill>
              <a:latin typeface="Helvetica"/>
              <a:cs typeface="Helvetica"/>
            </a:rPr>
            <a:t>Identify drivers of mortality and create targeted QI strategies to improve surgical outcomes.</a:t>
          </a:r>
          <a:endParaRPr lang="en-US" sz="2800" kern="1200" dirty="0">
            <a:solidFill>
              <a:schemeClr val="tx1"/>
            </a:solidFill>
            <a:latin typeface="Helvetica"/>
            <a:cs typeface="Helvetica"/>
          </a:endParaRPr>
        </a:p>
      </dsp:txBody>
      <dsp:txXfrm>
        <a:off x="1827658" y="3985691"/>
        <a:ext cx="6706741" cy="1207785"/>
      </dsp:txXfrm>
    </dsp:sp>
    <dsp:sp modelId="{FC8C9318-35CA-4B83-B12F-BF699393870B}">
      <dsp:nvSpPr>
        <dsp:cNvPr id="0" name=""/>
        <dsp:cNvSpPr/>
      </dsp:nvSpPr>
      <dsp:spPr>
        <a:xfrm>
          <a:off x="121922" y="4106470"/>
          <a:ext cx="1706880" cy="96622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47" tIns="47873" rIns="95747" bIns="47873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47" tIns="47873" rIns="95747" bIns="47873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47" tIns="47873" rIns="95747" bIns="478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860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47" tIns="47873" rIns="95747" bIns="47873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47" tIns="47873" rIns="95747" bIns="47873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2FD5A7E1-759D-49E7-99DE-F208A9055C47}" type="slidenum">
              <a:rPr lang="en-US" altLang="en-US"/>
              <a:pPr/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1513367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766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0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72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6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11430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4"/>
          <p:cNvSpPr>
            <a:spLocks noChangeShapeType="1"/>
          </p:cNvSpPr>
          <p:nvPr userDrawn="1"/>
        </p:nvSpPr>
        <p:spPr bwMode="auto">
          <a:xfrm rot="10800000" flipH="1">
            <a:off x="533400" y="1371600"/>
            <a:ext cx="8382000" cy="0"/>
          </a:xfrm>
          <a:prstGeom prst="line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ffectLst>
            <a:outerShdw blurRad="254000" dist="203199" dir="8519997" algn="ctr" rotWithShape="0">
              <a:srgbClr val="666666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6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46988" y="85725"/>
            <a:ext cx="12525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4214350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85949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52089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26696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xmlns="" val="1428370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48399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2800" dirty="0">
                  <a:solidFill>
                    <a:srgbClr val="FFFFFF"/>
                  </a:solidFill>
                  <a:latin typeface="Times New Roman" pitchFamily="-105" charset="0"/>
                  <a:cs typeface="Arial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2800" dirty="0">
                  <a:solidFill>
                    <a:srgbClr val="FFFFFF"/>
                  </a:solidFill>
                  <a:latin typeface="Times New Roman" pitchFamily="-105" charset="0"/>
                  <a:cs typeface="Arial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2800" dirty="0">
                  <a:solidFill>
                    <a:srgbClr val="FFFFFF"/>
                  </a:solidFill>
                  <a:latin typeface="Times New Roman" pitchFamily="-105" charset="0"/>
                  <a:cs typeface="Arial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2800" dirty="0">
                  <a:solidFill>
                    <a:srgbClr val="FFFFFF"/>
                  </a:solidFill>
                  <a:latin typeface="Times New Roman" pitchFamily="-105" charset="0"/>
                  <a:cs typeface="Arial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sz="2800" dirty="0">
                <a:solidFill>
                  <a:srgbClr val="FFFFFF"/>
                </a:solidFill>
                <a:latin typeface="Times New Roman" pitchFamily="-105" charset="0"/>
                <a:cs typeface="Arial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248 h 1906"/>
                <a:gd name="T4" fmla="*/ 5848 w 5740"/>
                <a:gd name="T5" fmla="*/ 1248 h 1906"/>
                <a:gd name="T6" fmla="*/ 584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srgbClr val="FFFFFF"/>
                </a:solidFill>
                <a:latin typeface="+mn-lt"/>
              </a:endParaRPr>
            </a:p>
          </p:txBody>
        </p:sp>
      </p:grpSp>
      <p:sp>
        <p:nvSpPr>
          <p:cNvPr id="513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3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7555C89-B3B4-4C0F-ABF3-654DD7659ACB}" type="datetimeFigureOut">
              <a:rPr lang="en-US" smtClean="0"/>
              <a:pPr/>
              <a:t>6/25/2015</a:t>
            </a:fld>
            <a:endParaRPr lang="en-US" dirty="0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0764A7-90F6-4B56-8659-A7BE538EC93F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77782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7555C89-B3B4-4C0F-ABF3-654DD7659ACB}" type="datetimeFigureOut">
              <a:rPr lang="en-US" smtClean="0"/>
              <a:pPr/>
              <a:t>6/25/2015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0764A7-90F6-4B56-8659-A7BE538EC93F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413427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7555C89-B3B4-4C0F-ABF3-654DD7659ACB}" type="datetimeFigureOut">
              <a:rPr lang="en-US" smtClean="0"/>
              <a:pPr/>
              <a:t>6/25/2015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0764A7-90F6-4B56-8659-A7BE538EC93F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255994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7555C89-B3B4-4C0F-ABF3-654DD7659ACB}" type="datetimeFigureOut">
              <a:rPr lang="en-US" smtClean="0">
                <a:solidFill>
                  <a:srgbClr val="FFFFFF"/>
                </a:solidFill>
              </a:rPr>
              <a:pPr/>
              <a:t>6/25/2015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80764A7-90F6-4B56-8659-A7BE538EC93F}" type="slidenum">
              <a:rPr lang="en-US" smtClean="0">
                <a:solidFill>
                  <a:srgbClr val="FFFFFF"/>
                </a:solidFill>
              </a:rPr>
              <a:pPr/>
              <a:t>‹N°›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98827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7555C89-B3B4-4C0F-ABF3-654DD7659ACB}" type="datetimeFigureOut">
              <a:rPr lang="en-US" smtClean="0">
                <a:solidFill>
                  <a:srgbClr val="FFFFFF"/>
                </a:solidFill>
              </a:rPr>
              <a:pPr/>
              <a:t>6/25/2015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80764A7-90F6-4B56-8659-A7BE538EC93F}" type="slidenum">
              <a:rPr lang="en-US" smtClean="0">
                <a:solidFill>
                  <a:srgbClr val="FFFFFF"/>
                </a:solidFill>
              </a:rPr>
              <a:pPr/>
              <a:t>‹N°›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0553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76745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D7555C89-B3B4-4C0F-ABF3-654DD7659ACB}" type="datetimeFigureOut">
              <a:rPr lang="en-US" smtClean="0"/>
              <a:pPr/>
              <a:t>6/25/2015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80764A7-90F6-4B56-8659-A7BE538EC93F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653622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55C89-B3B4-4C0F-ABF3-654DD7659ACB}" type="datetimeFigureOut">
              <a:rPr lang="en-US" smtClean="0"/>
              <a:pPr/>
              <a:t>6/25/2015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764A7-90F6-4B56-8659-A7BE538EC93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049271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6" indent="0">
              <a:buNone/>
              <a:defRPr sz="1600"/>
            </a:lvl3pPr>
            <a:lvl4pPr marL="1371460" indent="0">
              <a:buNone/>
              <a:defRPr sz="1400"/>
            </a:lvl4pPr>
            <a:lvl5pPr marL="1828613" indent="0">
              <a:buNone/>
              <a:defRPr sz="1400"/>
            </a:lvl5pPr>
            <a:lvl6pPr marL="2285766" indent="0">
              <a:buNone/>
              <a:defRPr sz="1400"/>
            </a:lvl6pPr>
            <a:lvl7pPr marL="2742920" indent="0">
              <a:buNone/>
              <a:defRPr sz="1400"/>
            </a:lvl7pPr>
            <a:lvl8pPr marL="3200072" indent="0">
              <a:buNone/>
              <a:defRPr sz="1400"/>
            </a:lvl8pPr>
            <a:lvl9pPr marL="365722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898921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02949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429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17253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17350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416332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6" indent="0">
              <a:buNone/>
              <a:defRPr sz="2400"/>
            </a:lvl3pPr>
            <a:lvl4pPr marL="1371460" indent="0">
              <a:buNone/>
              <a:defRPr sz="2000"/>
            </a:lvl4pPr>
            <a:lvl5pPr marL="1828613" indent="0">
              <a:buNone/>
              <a:defRPr sz="2000"/>
            </a:lvl5pPr>
            <a:lvl6pPr marL="2285766" indent="0">
              <a:buNone/>
              <a:defRPr sz="2000"/>
            </a:lvl6pPr>
            <a:lvl7pPr marL="2742920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33417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1028" name="Picture 2"/>
          <p:cNvPicPr>
            <a:picLocks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639763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5092" name="Line 4"/>
          <p:cNvSpPr>
            <a:spLocks noChangeShapeType="1"/>
          </p:cNvSpPr>
          <p:nvPr userDrawn="1"/>
        </p:nvSpPr>
        <p:spPr bwMode="auto">
          <a:xfrm rot="10800000" flipH="1">
            <a:off x="533400" y="1371600"/>
            <a:ext cx="8382000" cy="0"/>
          </a:xfrm>
          <a:prstGeom prst="line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ffectLst>
            <a:outerShdw blurRad="254000" dist="203199" dir="8519997" algn="ctr" rotWithShape="0">
              <a:srgbClr val="666666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1030" name="Picture 5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31163" y="228600"/>
            <a:ext cx="639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27" r:id="rId1"/>
    <p:sldLayoutId id="2147484514" r:id="rId2"/>
    <p:sldLayoutId id="2147484515" r:id="rId3"/>
    <p:sldLayoutId id="2147484516" r:id="rId4"/>
    <p:sldLayoutId id="2147484517" r:id="rId5"/>
    <p:sldLayoutId id="2147484518" r:id="rId6"/>
    <p:sldLayoutId id="2147484519" r:id="rId7"/>
    <p:sldLayoutId id="2147484520" r:id="rId8"/>
    <p:sldLayoutId id="2147484521" r:id="rId9"/>
    <p:sldLayoutId id="2147484522" r:id="rId10"/>
    <p:sldLayoutId id="2147484523" r:id="rId11"/>
    <p:sldLayoutId id="2147484524" r:id="rId12"/>
    <p:sldLayoutId id="2147484525" r:id="rId13"/>
    <p:sldLayoutId id="214748452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5pPr>
      <a:lvl6pPr marL="4571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6pPr>
      <a:lvl7pPr marL="9143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7pPr>
      <a:lvl8pPr marL="137146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8pPr>
      <a:lvl9pPr marL="182861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SzPct val="110000"/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SzPct val="115000"/>
        <a:buFont typeface="Arial" panose="020B0604020202020204" pitchFamily="34" charset="0"/>
        <a:buChar char="–"/>
        <a:defRPr sz="32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SzPct val="120000"/>
        <a:buChar char="•"/>
        <a:defRPr sz="28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43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496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650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802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5" name="Rectangle 13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457200" y="6248400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7555C89-B3B4-4C0F-ABF3-654DD7659ACB}" type="datetimeFigureOut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6/25/2015</a:t>
            </a:fld>
            <a:endParaRPr lang="en-US" dirty="0"/>
          </a:p>
        </p:txBody>
      </p:sp>
      <p:sp>
        <p:nvSpPr>
          <p:cNvPr id="2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51575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27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54750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80764A7-90F6-4B56-8659-A7BE538EC93F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128320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29" r:id="rId1"/>
    <p:sldLayoutId id="2147484530" r:id="rId2"/>
    <p:sldLayoutId id="2147484531" r:id="rId3"/>
    <p:sldLayoutId id="2147484532" r:id="rId4"/>
    <p:sldLayoutId id="2147484533" r:id="rId5"/>
    <p:sldLayoutId id="2147484534" r:id="rId6"/>
    <p:sldLayoutId id="2147484535" r:id="rId7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  <a:ea typeface="ＭＳ Ｐゴシック" pitchFamily="-105" charset="-128"/>
          <a:cs typeface="ＭＳ Ｐゴシック" pitchFamily="-105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  <a:ea typeface="ＭＳ Ｐゴシック" pitchFamily="-105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  <a:ea typeface="ＭＳ Ｐゴシック" pitchFamily="-105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  <a:ea typeface="ＭＳ Ｐゴシック" pitchFamily="-105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  <a:ea typeface="ＭＳ Ｐゴシック" pitchFamily="-105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GenDed4\Desktop\IQIC%20Geneva%20presentation\IQIC.mp4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  <a:latin typeface="Helvetica"/>
                <a:cs typeface="Helvetica"/>
              </a:rPr>
              <a:t>International </a:t>
            </a:r>
            <a:r>
              <a:rPr lang="en-US" altLang="en-US" dirty="0">
                <a:solidFill>
                  <a:schemeClr val="accent6">
                    <a:lumMod val="75000"/>
                  </a:schemeClr>
                </a:solidFill>
                <a:latin typeface="Helvetica"/>
                <a:cs typeface="Helvetica"/>
              </a:rPr>
              <a:t>Quality Improvement Collaborative (IQIC) for Congenital Heart Surgeries</a:t>
            </a:r>
            <a:endParaRPr lang="en-US" altLang="en-US" dirty="0" smtClean="0">
              <a:solidFill>
                <a:schemeClr val="accent6">
                  <a:lumMod val="7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228600" y="4572000"/>
            <a:ext cx="8534400" cy="1752600"/>
          </a:xfrm>
        </p:spPr>
        <p:txBody>
          <a:bodyPr/>
          <a:lstStyle/>
          <a:p>
            <a:r>
              <a:rPr lang="en-US" altLang="en-US" dirty="0" smtClean="0">
                <a:latin typeface="Helvetica"/>
                <a:cs typeface="Helvetica"/>
              </a:rPr>
              <a:t>The AKUH, Pakistan Experience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17829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>
                <a:latin typeface="Helvetica"/>
                <a:cs typeface="Helvetica"/>
              </a:rPr>
              <a:t>Age at Surgery </a:t>
            </a:r>
            <a:br>
              <a:rPr lang="en-US" altLang="en-US" dirty="0" smtClean="0">
                <a:latin typeface="Helvetica"/>
                <a:cs typeface="Helvetica"/>
              </a:rPr>
            </a:br>
            <a:r>
              <a:rPr lang="en-US" altLang="en-US" i="1" dirty="0" smtClean="0">
                <a:latin typeface="Helvetica"/>
                <a:cs typeface="Helvetica"/>
              </a:rPr>
              <a:t>2011 - 2012</a:t>
            </a:r>
            <a:endParaRPr lang="en-US" altLang="en-US" dirty="0" smtClean="0">
              <a:latin typeface="Helvetica"/>
              <a:cs typeface="Helvetica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922009462"/>
              </p:ext>
            </p:extLst>
          </p:nvPr>
        </p:nvGraphicFramePr>
        <p:xfrm>
          <a:off x="1752600" y="1371600"/>
          <a:ext cx="4953000" cy="2963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xmlns="" val="500583046"/>
              </p:ext>
            </p:extLst>
          </p:nvPr>
        </p:nvGraphicFramePr>
        <p:xfrm>
          <a:off x="2057400" y="3962400"/>
          <a:ext cx="4495800" cy="3146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39593017"/>
              </p:ext>
            </p:extLst>
          </p:nvPr>
        </p:nvGraphicFramePr>
        <p:xfrm>
          <a:off x="6858000" y="1464706"/>
          <a:ext cx="2133600" cy="76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96817"/>
                <a:gridCol w="736783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&lt;30 days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mpd="sng">
                      <a:noFill/>
                    </a:lnT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31days - 1year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&gt;1 year - &lt;18 years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&gt;= 18years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cxnSp>
        <p:nvCxnSpPr>
          <p:cNvPr id="22" name="Straight Connector 21"/>
          <p:cNvCxnSpPr/>
          <p:nvPr/>
        </p:nvCxnSpPr>
        <p:spPr>
          <a:xfrm>
            <a:off x="457200" y="4114800"/>
            <a:ext cx="8382000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 flipH="1">
            <a:off x="-685800" y="3283803"/>
            <a:ext cx="4953000" cy="16619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/>
                <a:cs typeface="Helvetica"/>
              </a:rPr>
              <a:t>2011</a:t>
            </a:r>
          </a:p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27" name="Rectangle 26"/>
          <p:cNvSpPr/>
          <p:nvPr/>
        </p:nvSpPr>
        <p:spPr>
          <a:xfrm flipH="1">
            <a:off x="-670560" y="6020832"/>
            <a:ext cx="49530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/>
                <a:cs typeface="Helvetica"/>
              </a:rPr>
              <a:t>2012</a:t>
            </a:r>
          </a:p>
          <a:p>
            <a:pPr algn="ctr"/>
            <a:endParaRPr lang="en-US" sz="9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"/>
              <a:cs typeface="Helvetic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229600" y="1471811"/>
            <a:ext cx="457200" cy="806054"/>
            <a:chOff x="5105400" y="1632346"/>
            <a:chExt cx="457200" cy="806054"/>
          </a:xfrm>
        </p:grpSpPr>
        <p:sp>
          <p:nvSpPr>
            <p:cNvPr id="25" name="Rectangle 24"/>
            <p:cNvSpPr/>
            <p:nvPr/>
          </p:nvSpPr>
          <p:spPr>
            <a:xfrm>
              <a:off x="5105400" y="1632346"/>
              <a:ext cx="457200" cy="12025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105400" y="1828800"/>
              <a:ext cx="457200" cy="15240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105400" y="2057400"/>
              <a:ext cx="457200" cy="15240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105400" y="2286000"/>
              <a:ext cx="457200" cy="1524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183071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Helvetica"/>
                <a:cs typeface="Helvetica"/>
              </a:rPr>
              <a:t>Infections</a:t>
            </a:r>
            <a:br>
              <a:rPr lang="en-US" dirty="0" smtClean="0">
                <a:latin typeface="Helvetica"/>
                <a:cs typeface="Helvetica"/>
              </a:rPr>
            </a:br>
            <a:r>
              <a:rPr lang="en-US" i="1" dirty="0" smtClean="0">
                <a:latin typeface="Helvetica"/>
                <a:cs typeface="Helvetica"/>
              </a:rPr>
              <a:t>2011 - 2012</a:t>
            </a:r>
            <a:endParaRPr lang="en-US" dirty="0">
              <a:latin typeface="Helvetica"/>
              <a:cs typeface="Helvetica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757882642"/>
              </p:ext>
            </p:extLst>
          </p:nvPr>
        </p:nvGraphicFramePr>
        <p:xfrm>
          <a:off x="152400" y="1417638"/>
          <a:ext cx="8839200" cy="5440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09590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>
                <a:latin typeface="Helvetica"/>
                <a:cs typeface="Helvetica"/>
              </a:rPr>
              <a:t>Patient Outcome </a:t>
            </a:r>
            <a:br>
              <a:rPr lang="en-US" altLang="en-US" dirty="0" smtClean="0">
                <a:latin typeface="Helvetica"/>
                <a:cs typeface="Helvetica"/>
              </a:rPr>
            </a:br>
            <a:r>
              <a:rPr lang="en-US" altLang="en-US" i="1" dirty="0" smtClean="0">
                <a:latin typeface="Helvetica"/>
                <a:cs typeface="Helvetica"/>
              </a:rPr>
              <a:t>2011- 2012</a:t>
            </a:r>
            <a:endParaRPr lang="en-US" altLang="en-US" dirty="0" smtClean="0">
              <a:latin typeface="Helvetica"/>
              <a:cs typeface="Helvetica"/>
            </a:endParaRP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2800" dirty="0" smtClean="0">
                <a:latin typeface="Helvetica"/>
                <a:cs typeface="Helvetica"/>
              </a:rPr>
              <a:t>Breakdown as per RACHS</a:t>
            </a:r>
          </a:p>
        </p:txBody>
      </p:sp>
      <p:sp>
        <p:nvSpPr>
          <p:cNvPr id="8" name="Rectangle 7"/>
          <p:cNvSpPr/>
          <p:nvPr/>
        </p:nvSpPr>
        <p:spPr>
          <a:xfrm flipH="1">
            <a:off x="-198120" y="6308725"/>
            <a:ext cx="4953000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/>
                <a:cs typeface="Helvetica"/>
              </a:rPr>
              <a:t>2011</a:t>
            </a:r>
          </a:p>
          <a:p>
            <a:pPr algn="ctr"/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4648200" y="6216391"/>
            <a:ext cx="4953000" cy="18774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/>
                <a:cs typeface="Helvetica"/>
              </a:rPr>
              <a:t>2012</a:t>
            </a:r>
          </a:p>
          <a:p>
            <a:pPr algn="ctr"/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"/>
              <a:cs typeface="Helvetica"/>
            </a:endParaRPr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746457600"/>
              </p:ext>
            </p:extLst>
          </p:nvPr>
        </p:nvGraphicFramePr>
        <p:xfrm>
          <a:off x="304800" y="2209800"/>
          <a:ext cx="4495800" cy="4071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098214959"/>
              </p:ext>
            </p:extLst>
          </p:nvPr>
        </p:nvGraphicFramePr>
        <p:xfrm>
          <a:off x="4800600" y="2209800"/>
          <a:ext cx="4191000" cy="4098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86369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2054" y="2286000"/>
            <a:ext cx="8815234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28575">
                  <a:solidFill>
                    <a:schemeClr val="bg1"/>
                  </a:solidFill>
                </a:ln>
                <a:solidFill>
                  <a:schemeClr val="tx1"/>
                </a:solidFill>
                <a:latin typeface="Helvetica"/>
                <a:cs typeface="Helvetica"/>
              </a:rPr>
              <a:t>Aga Khan University Hospital</a:t>
            </a:r>
          </a:p>
          <a:p>
            <a:pPr algn="ctr"/>
            <a:r>
              <a:rPr lang="en-US" sz="4800" b="1" dirty="0" smtClean="0">
                <a:ln w="28575">
                  <a:solidFill>
                    <a:schemeClr val="bg1"/>
                  </a:solidFill>
                </a:ln>
                <a:latin typeface="Helvetica"/>
                <a:cs typeface="Helvetica"/>
              </a:rPr>
              <a:t>enrolled in IQIC</a:t>
            </a:r>
          </a:p>
          <a:p>
            <a:pPr algn="ctr"/>
            <a:r>
              <a:rPr lang="en-US" sz="4800" b="1" dirty="0" smtClean="0">
                <a:ln w="28575">
                  <a:solidFill>
                    <a:schemeClr val="bg1"/>
                  </a:solidFill>
                </a:ln>
                <a:latin typeface="Helvetica"/>
                <a:cs typeface="Helvetica"/>
              </a:rPr>
              <a:t>in January 2013</a:t>
            </a:r>
          </a:p>
        </p:txBody>
      </p:sp>
    </p:spTree>
    <p:extLst>
      <p:ext uri="{BB962C8B-B14F-4D97-AF65-F5344CB8AC3E}">
        <p14:creationId xmlns:p14="http://schemas.microsoft.com/office/powerpoint/2010/main" xmlns="" val="100566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>
                <a:latin typeface="Helvetica"/>
                <a:cs typeface="Helvetica"/>
              </a:rPr>
              <a:t>The Aim Of The Collaboration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92829824"/>
              </p:ext>
            </p:extLst>
          </p:nvPr>
        </p:nvGraphicFramePr>
        <p:xfrm>
          <a:off x="304800" y="1432878"/>
          <a:ext cx="8534400" cy="51965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25453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The Mission Of The Collaboration </a:t>
            </a:r>
            <a:endParaRPr lang="en-US" altLang="en-US" dirty="0" smtClean="0"/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1371600" y="1600200"/>
            <a:ext cx="6324600" cy="4525963"/>
          </a:xfrm>
        </p:spPr>
        <p:txBody>
          <a:bodyPr/>
          <a:lstStyle/>
          <a:p>
            <a:pPr marL="0" indent="0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dirty="0" smtClean="0"/>
          </a:p>
        </p:txBody>
      </p:sp>
      <p:sp>
        <p:nvSpPr>
          <p:cNvPr id="2" name="Rectangle 1"/>
          <p:cNvSpPr/>
          <p:nvPr/>
        </p:nvSpPr>
        <p:spPr>
          <a:xfrm>
            <a:off x="192921" y="2057400"/>
            <a:ext cx="8681959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indent="0" algn="ctr">
              <a:buNone/>
            </a:pPr>
            <a:r>
              <a:rPr lang="en-US" sz="5400" b="1" i="1" dirty="0">
                <a:ln>
                  <a:solidFill>
                    <a:srgbClr val="FFFF00"/>
                  </a:solidFill>
                </a:ln>
                <a:solidFill>
                  <a:srgbClr val="17C400"/>
                </a:solidFill>
                <a:latin typeface="Helvetica"/>
                <a:cs typeface="Helvetica"/>
              </a:rPr>
              <a:t>Reduce mortality and </a:t>
            </a:r>
            <a:endParaRPr lang="en-US" sz="5400" b="1" i="1" dirty="0" smtClean="0">
              <a:ln>
                <a:solidFill>
                  <a:srgbClr val="FFFF00"/>
                </a:solidFill>
              </a:ln>
              <a:solidFill>
                <a:srgbClr val="17C400"/>
              </a:solidFill>
              <a:latin typeface="Helvetica"/>
              <a:cs typeface="Helvetica"/>
            </a:endParaRPr>
          </a:p>
          <a:p>
            <a:pPr marL="0" indent="0" algn="ctr">
              <a:buNone/>
            </a:pPr>
            <a:r>
              <a:rPr lang="en-US" sz="5400" b="1" i="1" dirty="0" smtClean="0">
                <a:ln>
                  <a:solidFill>
                    <a:srgbClr val="FFFF00"/>
                  </a:solidFill>
                </a:ln>
                <a:solidFill>
                  <a:srgbClr val="17C400"/>
                </a:solidFill>
                <a:latin typeface="Helvetica"/>
                <a:cs typeface="Helvetica"/>
              </a:rPr>
              <a:t>major </a:t>
            </a:r>
            <a:r>
              <a:rPr lang="en-US" sz="5400" b="1" i="1" dirty="0">
                <a:ln>
                  <a:solidFill>
                    <a:srgbClr val="FFFF00"/>
                  </a:solidFill>
                </a:ln>
                <a:solidFill>
                  <a:srgbClr val="17C400"/>
                </a:solidFill>
                <a:latin typeface="Helvetica"/>
                <a:cs typeface="Helvetica"/>
              </a:rPr>
              <a:t>complications </a:t>
            </a:r>
            <a:endParaRPr lang="en-US" sz="5400" b="1" i="1" dirty="0" smtClean="0">
              <a:ln>
                <a:solidFill>
                  <a:srgbClr val="FFFF00"/>
                </a:solidFill>
              </a:ln>
              <a:solidFill>
                <a:srgbClr val="17C400"/>
              </a:solidFill>
              <a:latin typeface="Helvetica"/>
              <a:cs typeface="Helvetica"/>
            </a:endParaRPr>
          </a:p>
          <a:p>
            <a:pPr marL="0" indent="0" algn="ctr">
              <a:buNone/>
            </a:pPr>
            <a:r>
              <a:rPr lang="en-US" sz="5400" b="1" i="1" dirty="0" smtClean="0">
                <a:ln>
                  <a:solidFill>
                    <a:srgbClr val="FFFF00"/>
                  </a:solidFill>
                </a:ln>
                <a:solidFill>
                  <a:srgbClr val="17C400"/>
                </a:solidFill>
                <a:latin typeface="Helvetica"/>
                <a:cs typeface="Helvetica"/>
              </a:rPr>
              <a:t>for </a:t>
            </a:r>
            <a:r>
              <a:rPr lang="en-US" sz="5400" b="1" i="1" dirty="0">
                <a:ln>
                  <a:solidFill>
                    <a:srgbClr val="FFFF00"/>
                  </a:solidFill>
                </a:ln>
                <a:solidFill>
                  <a:srgbClr val="17C400"/>
                </a:solidFill>
                <a:latin typeface="Helvetica"/>
                <a:cs typeface="Helvetica"/>
              </a:rPr>
              <a:t>children undergoing </a:t>
            </a:r>
            <a:endParaRPr lang="en-US" sz="5400" b="1" i="1" dirty="0" smtClean="0">
              <a:ln>
                <a:solidFill>
                  <a:srgbClr val="FFFF00"/>
                </a:solidFill>
              </a:ln>
              <a:solidFill>
                <a:srgbClr val="17C400"/>
              </a:solidFill>
              <a:latin typeface="Helvetica"/>
              <a:cs typeface="Helvetica"/>
            </a:endParaRPr>
          </a:p>
          <a:p>
            <a:pPr marL="0" indent="0" algn="ctr">
              <a:buNone/>
            </a:pPr>
            <a:r>
              <a:rPr lang="en-US" sz="5400" b="1" i="1" dirty="0" smtClean="0">
                <a:ln>
                  <a:solidFill>
                    <a:srgbClr val="FFFF00"/>
                  </a:solidFill>
                </a:ln>
                <a:solidFill>
                  <a:srgbClr val="17C400"/>
                </a:solidFill>
                <a:latin typeface="Helvetica"/>
                <a:cs typeface="Helvetica"/>
              </a:rPr>
              <a:t>Congenital </a:t>
            </a:r>
            <a:r>
              <a:rPr lang="en-US" sz="5400" b="1" i="1" dirty="0">
                <a:ln>
                  <a:solidFill>
                    <a:srgbClr val="FFFF00"/>
                  </a:solidFill>
                </a:ln>
                <a:solidFill>
                  <a:srgbClr val="17C400"/>
                </a:solidFill>
                <a:latin typeface="Helvetica"/>
                <a:cs typeface="Helvetica"/>
              </a:rPr>
              <a:t>Heart Surgery</a:t>
            </a:r>
          </a:p>
        </p:txBody>
      </p:sp>
    </p:spTree>
    <p:extLst>
      <p:ext uri="{BB962C8B-B14F-4D97-AF65-F5344CB8AC3E}">
        <p14:creationId xmlns:p14="http://schemas.microsoft.com/office/powerpoint/2010/main" xmlns="" val="187871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5032" y="2967335"/>
            <a:ext cx="599394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/>
                <a:cs typeface="Helvetica"/>
              </a:rPr>
              <a:t>Implementation of </a:t>
            </a:r>
          </a:p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/>
                <a:cs typeface="Helvetica"/>
              </a:rPr>
              <a:t>IQIC Guidelines in </a:t>
            </a:r>
          </a:p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/>
                <a:cs typeface="Helvetica"/>
              </a:rPr>
              <a:t>AKUH, Karachi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771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Webinar Session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6" name="IQIC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2149475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226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Sterile Suctioning Technique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680" y="1600200"/>
            <a:ext cx="6034617" cy="4525963"/>
          </a:xfrm>
        </p:spPr>
      </p:pic>
      <p:sp>
        <p:nvSpPr>
          <p:cNvPr id="5" name="TextBox 4"/>
          <p:cNvSpPr txBox="1"/>
          <p:nvPr/>
        </p:nvSpPr>
        <p:spPr>
          <a:xfrm>
            <a:off x="6705600" y="4094838"/>
            <a:ext cx="1981200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Two different trained staff performing OETT suctioning of a patient admitted in CICU, to maintain sterility.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Bent Arrow 5"/>
          <p:cNvSpPr/>
          <p:nvPr/>
        </p:nvSpPr>
        <p:spPr>
          <a:xfrm flipH="1">
            <a:off x="6934200" y="3075422"/>
            <a:ext cx="914400" cy="886977"/>
          </a:xfrm>
          <a:prstGeom prst="bentArrow">
            <a:avLst>
              <a:gd name="adj1" fmla="val 34313"/>
              <a:gd name="adj2" fmla="val 25000"/>
              <a:gd name="adj3" fmla="val 25000"/>
              <a:gd name="adj4" fmla="val 45613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089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CVC Line Handling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5800" y="1417638"/>
            <a:ext cx="4221480" cy="5222240"/>
          </a:xfrm>
        </p:spPr>
      </p:pic>
      <p:sp>
        <p:nvSpPr>
          <p:cNvPr id="6" name="TextBox 5"/>
          <p:cNvSpPr txBox="1"/>
          <p:nvPr/>
        </p:nvSpPr>
        <p:spPr>
          <a:xfrm>
            <a:off x="990600" y="3687762"/>
            <a:ext cx="27432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Helvetica"/>
                <a:cs typeface="Helvetica"/>
              </a:rPr>
              <a:t>Staff following the “CVC Bundle” to prevent line infections, while drawing blood sample from a patient.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Bent Arrow 6"/>
          <p:cNvSpPr/>
          <p:nvPr/>
        </p:nvSpPr>
        <p:spPr>
          <a:xfrm>
            <a:off x="2362200" y="2514600"/>
            <a:ext cx="1143000" cy="1020762"/>
          </a:xfrm>
          <a:prstGeom prst="ben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388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584325"/>
            <a:ext cx="4038600" cy="5273675"/>
          </a:xfrm>
        </p:spPr>
        <p:txBody>
          <a:bodyPr/>
          <a:lstStyle/>
          <a:p>
            <a:r>
              <a:rPr lang="en-US" sz="3200" dirty="0">
                <a:latin typeface="Helvetica" charset="0"/>
                <a:ea typeface="ＭＳ Ｐゴシック" charset="0"/>
                <a:cs typeface="Helvetica" charset="0"/>
              </a:rPr>
              <a:t>No disclosures</a:t>
            </a:r>
          </a:p>
          <a:p>
            <a:endParaRPr lang="en-US" sz="3200" dirty="0">
              <a:latin typeface="Helvetica" charset="0"/>
              <a:ea typeface="ＭＳ Ｐゴシック" charset="0"/>
              <a:cs typeface="Helvetica" charset="0"/>
            </a:endParaRPr>
          </a:p>
          <a:p>
            <a:r>
              <a:rPr lang="en-US" sz="3200" dirty="0">
                <a:latin typeface="Helvetica" charset="0"/>
                <a:ea typeface="ＭＳ Ｐゴシック" charset="0"/>
                <a:cs typeface="Helvetica" charset="0"/>
              </a:rPr>
              <a:t>No financial associations.</a:t>
            </a:r>
          </a:p>
        </p:txBody>
      </p:sp>
      <p:pic>
        <p:nvPicPr>
          <p:cNvPr id="8195" name="Picture 2" descr="http://www.cartoonstock.com/newscartoons/cartoonists/cga/lowres/cgan1422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889"/>
          <a:stretch>
            <a:fillRect/>
          </a:stretch>
        </p:blipFill>
        <p:spPr bwMode="auto">
          <a:xfrm>
            <a:off x="3962400" y="304800"/>
            <a:ext cx="5029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4964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>
                <a:latin typeface="Helvetica"/>
                <a:cs typeface="Helvetica"/>
              </a:rPr>
              <a:t>“Sterile/Clean” Echo Techniques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333"/>
          <a:stretch/>
        </p:blipFill>
        <p:spPr>
          <a:xfrm>
            <a:off x="228600" y="3200400"/>
            <a:ext cx="4099560" cy="3429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11" r="8889" b="13860"/>
          <a:stretch/>
        </p:blipFill>
        <p:spPr>
          <a:xfrm>
            <a:off x="4495800" y="1600200"/>
            <a:ext cx="4434840" cy="35814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5400" y="1708854"/>
            <a:ext cx="274320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Helvetica"/>
                <a:cs typeface="Helvetica"/>
              </a:rPr>
              <a:t>Trained Staff using </a:t>
            </a:r>
            <a:r>
              <a:rPr lang="en-US" dirty="0" err="1" smtClean="0">
                <a:latin typeface="Helvetica"/>
                <a:cs typeface="Helvetica"/>
              </a:rPr>
              <a:t>Hexiprep</a:t>
            </a:r>
            <a:r>
              <a:rPr lang="en-US" dirty="0" smtClean="0">
                <a:latin typeface="Helvetica"/>
                <a:cs typeface="Helvetica"/>
              </a:rPr>
              <a:t>™ and alcohol swabs to sterilize echo probe before doing echo.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45724" y="5429071"/>
            <a:ext cx="294237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Helvetica"/>
                <a:cs typeface="Helvetica"/>
              </a:rPr>
              <a:t>Trained Staff using proper sterile gear and single-use gel for echo to minimize infections.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Bent Arrow 7"/>
          <p:cNvSpPr/>
          <p:nvPr/>
        </p:nvSpPr>
        <p:spPr>
          <a:xfrm rot="5400000" flipV="1">
            <a:off x="366589" y="2209800"/>
            <a:ext cx="813683" cy="876300"/>
          </a:xfrm>
          <a:prstGeom prst="ben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Bent Arrow 8"/>
          <p:cNvSpPr/>
          <p:nvPr/>
        </p:nvSpPr>
        <p:spPr>
          <a:xfrm rot="5400000" flipH="1">
            <a:off x="7519403" y="5309206"/>
            <a:ext cx="813683" cy="876300"/>
          </a:xfrm>
          <a:prstGeom prst="ben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791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Traffic Control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735" r="1227" b="19185"/>
          <a:stretch/>
        </p:blipFill>
        <p:spPr>
          <a:xfrm>
            <a:off x="457200" y="1676400"/>
            <a:ext cx="3352800" cy="3352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667" b="32222"/>
          <a:stretch/>
        </p:blipFill>
        <p:spPr>
          <a:xfrm>
            <a:off x="4000500" y="3276600"/>
            <a:ext cx="5143500" cy="3505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65270" y="2057400"/>
            <a:ext cx="32385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Sticker placed at entrance of </a:t>
            </a:r>
            <a:r>
              <a:rPr lang="en-US" dirty="0" err="1" smtClean="0">
                <a:latin typeface="Helvetica"/>
                <a:cs typeface="Helvetica"/>
              </a:rPr>
              <a:t>Peads</a:t>
            </a:r>
            <a:r>
              <a:rPr lang="en-US" dirty="0" smtClean="0">
                <a:latin typeface="Helvetica"/>
                <a:cs typeface="Helvetica"/>
              </a:rPr>
              <a:t> Bays in main entrance area to control traffic flow.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2520" y="5287962"/>
            <a:ext cx="2667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Purell</a:t>
            </a:r>
            <a:r>
              <a:rPr lang="en-US" dirty="0" smtClean="0">
                <a:latin typeface="Helvetica"/>
                <a:cs typeface="Helvetica"/>
              </a:rPr>
              <a:t>™ installed at all entrances to ensure proper hand hygiene.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Bent Arrow 7"/>
          <p:cNvSpPr/>
          <p:nvPr/>
        </p:nvSpPr>
        <p:spPr>
          <a:xfrm rot="5400000">
            <a:off x="7598717" y="2307282"/>
            <a:ext cx="575965" cy="838200"/>
          </a:xfrm>
          <a:prstGeom prst="ben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Bent Arrow 8"/>
          <p:cNvSpPr/>
          <p:nvPr/>
        </p:nvSpPr>
        <p:spPr>
          <a:xfrm rot="16200000">
            <a:off x="390516" y="5248284"/>
            <a:ext cx="788689" cy="655322"/>
          </a:xfrm>
          <a:prstGeom prst="bentArrow">
            <a:avLst>
              <a:gd name="adj1" fmla="val 25000"/>
              <a:gd name="adj2" fmla="val 34302"/>
              <a:gd name="adj3" fmla="val 25000"/>
              <a:gd name="adj4" fmla="val 46076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844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Improved Cleaning Techniques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20" y="2971800"/>
            <a:ext cx="40386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648200" y="1752600"/>
            <a:ext cx="40386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00600" y="5638800"/>
            <a:ext cx="31242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Improved cleaning techniques being followed to clean patients’ used items.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" y="1600200"/>
            <a:ext cx="2621280" cy="1200329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Solution used to clean instruments changed as per infection control policy.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Bent Arrow 7"/>
          <p:cNvSpPr/>
          <p:nvPr/>
        </p:nvSpPr>
        <p:spPr>
          <a:xfrm rot="5400000">
            <a:off x="3200400" y="1981200"/>
            <a:ext cx="762000" cy="762000"/>
          </a:xfrm>
          <a:prstGeom prst="ben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Bent Arrow 8"/>
          <p:cNvSpPr/>
          <p:nvPr/>
        </p:nvSpPr>
        <p:spPr>
          <a:xfrm rot="5400000" flipH="1">
            <a:off x="8039100" y="5422285"/>
            <a:ext cx="609600" cy="685800"/>
          </a:xfrm>
          <a:prstGeom prst="ben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318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09816" y="2967335"/>
            <a:ext cx="4724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/>
                <a:cs typeface="Helvetica"/>
              </a:rPr>
              <a:t>The Outcomes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809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>
                <a:latin typeface="Helvetica"/>
                <a:cs typeface="Helvetica"/>
              </a:rPr>
              <a:t>Age at Surgery </a:t>
            </a:r>
            <a:br>
              <a:rPr lang="en-US" altLang="en-US" dirty="0" smtClean="0">
                <a:latin typeface="Helvetica"/>
                <a:cs typeface="Helvetica"/>
              </a:rPr>
            </a:br>
            <a:r>
              <a:rPr lang="en-US" altLang="en-US" i="1" dirty="0" smtClean="0">
                <a:latin typeface="Helvetica"/>
                <a:cs typeface="Helvetica"/>
              </a:rPr>
              <a:t>2013 - 2014</a:t>
            </a:r>
            <a:endParaRPr lang="en-US" altLang="en-US" dirty="0" smtClean="0">
              <a:latin typeface="Helvetica"/>
              <a:cs typeface="Helvetica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357216653"/>
              </p:ext>
            </p:extLst>
          </p:nvPr>
        </p:nvGraphicFramePr>
        <p:xfrm>
          <a:off x="2122004" y="1241227"/>
          <a:ext cx="4507396" cy="3104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xmlns="" val="3759578092"/>
              </p:ext>
            </p:extLst>
          </p:nvPr>
        </p:nvGraphicFramePr>
        <p:xfrm>
          <a:off x="5105400" y="1600200"/>
          <a:ext cx="3352800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xmlns="" val="2791592009"/>
              </p:ext>
            </p:extLst>
          </p:nvPr>
        </p:nvGraphicFramePr>
        <p:xfrm>
          <a:off x="2400300" y="3962161"/>
          <a:ext cx="4343400" cy="3131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14005022"/>
              </p:ext>
            </p:extLst>
          </p:nvPr>
        </p:nvGraphicFramePr>
        <p:xfrm>
          <a:off x="6705600" y="1571386"/>
          <a:ext cx="2133600" cy="76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96817"/>
                <a:gridCol w="736783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&lt;30 days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mpd="sng">
                      <a:noFill/>
                    </a:lnT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31days - 1year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&gt;1 year - &lt;18 years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&gt;= 18years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0" name="Chart 19"/>
          <p:cNvGraphicFramePr/>
          <p:nvPr>
            <p:extLst>
              <p:ext uri="{D42A27DB-BD31-4B8C-83A1-F6EECF244321}">
                <p14:modId xmlns:p14="http://schemas.microsoft.com/office/powerpoint/2010/main" xmlns="" val="3334122610"/>
              </p:ext>
            </p:extLst>
          </p:nvPr>
        </p:nvGraphicFramePr>
        <p:xfrm>
          <a:off x="4495800" y="4114799"/>
          <a:ext cx="4648200" cy="2804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22" name="Straight Connector 21"/>
          <p:cNvCxnSpPr/>
          <p:nvPr/>
        </p:nvCxnSpPr>
        <p:spPr>
          <a:xfrm>
            <a:off x="457200" y="4114800"/>
            <a:ext cx="8382000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 flipH="1">
            <a:off x="-1676400" y="3345358"/>
            <a:ext cx="4953000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/>
                <a:cs typeface="Helvetica"/>
              </a:rPr>
              <a:t>2013</a:t>
            </a:r>
          </a:p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27" name="Rectangle 26"/>
          <p:cNvSpPr/>
          <p:nvPr/>
        </p:nvSpPr>
        <p:spPr>
          <a:xfrm flipH="1">
            <a:off x="-1645920" y="6095762"/>
            <a:ext cx="4953000" cy="16004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/>
                <a:cs typeface="Helvetica"/>
              </a:rPr>
              <a:t>2014</a:t>
            </a:r>
            <a:endParaRPr lang="en-US" sz="2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"/>
              <a:cs typeface="Helvetica"/>
            </a:endParaRPr>
          </a:p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"/>
              <a:cs typeface="Helvetic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229600" y="1557138"/>
            <a:ext cx="457200" cy="806054"/>
            <a:chOff x="5105400" y="1632346"/>
            <a:chExt cx="457200" cy="806054"/>
          </a:xfrm>
        </p:grpSpPr>
        <p:sp>
          <p:nvSpPr>
            <p:cNvPr id="25" name="Rectangle 24"/>
            <p:cNvSpPr/>
            <p:nvPr/>
          </p:nvSpPr>
          <p:spPr>
            <a:xfrm>
              <a:off x="5105400" y="1632346"/>
              <a:ext cx="457200" cy="12025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105400" y="1828800"/>
              <a:ext cx="457200" cy="15240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105400" y="2057400"/>
              <a:ext cx="457200" cy="15240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105400" y="2286000"/>
              <a:ext cx="457200" cy="1524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130556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4196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>
                <a:latin typeface="Helvetica"/>
                <a:cs typeface="Helvetica"/>
              </a:rPr>
              <a:t>Patient Outcome </a:t>
            </a:r>
            <a:br>
              <a:rPr lang="en-US" altLang="en-US" dirty="0" smtClean="0">
                <a:latin typeface="Helvetica"/>
                <a:cs typeface="Helvetica"/>
              </a:rPr>
            </a:br>
            <a:r>
              <a:rPr lang="en-US" altLang="en-US" i="1" dirty="0" smtClean="0">
                <a:latin typeface="Helvetica"/>
                <a:cs typeface="Helvetica"/>
              </a:rPr>
              <a:t>2013- 2014</a:t>
            </a:r>
            <a:endParaRPr lang="en-US" altLang="en-US" dirty="0" smtClean="0">
              <a:latin typeface="Helvetica"/>
              <a:cs typeface="Helvetica"/>
            </a:endParaRP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en-US" sz="2400" dirty="0" smtClean="0">
                <a:latin typeface="Helvetica"/>
                <a:cs typeface="Helvetica"/>
              </a:rPr>
              <a:t>Breakdown as per RACHS</a:t>
            </a:r>
          </a:p>
        </p:txBody>
      </p:sp>
      <p:sp>
        <p:nvSpPr>
          <p:cNvPr id="8" name="Rectangle 7"/>
          <p:cNvSpPr/>
          <p:nvPr/>
        </p:nvSpPr>
        <p:spPr>
          <a:xfrm flipH="1">
            <a:off x="-152400" y="6275963"/>
            <a:ext cx="4953000" cy="18774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/>
                <a:cs typeface="Helvetica"/>
              </a:rPr>
              <a:t>2013</a:t>
            </a:r>
          </a:p>
          <a:p>
            <a:pPr algn="ctr"/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"/>
              <a:cs typeface="Helvetica"/>
            </a:endParaRPr>
          </a:p>
        </p:txBody>
      </p:sp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539452127"/>
              </p:ext>
            </p:extLst>
          </p:nvPr>
        </p:nvGraphicFramePr>
        <p:xfrm>
          <a:off x="228600" y="2057400"/>
          <a:ext cx="4572000" cy="4251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932271591"/>
              </p:ext>
            </p:extLst>
          </p:nvPr>
        </p:nvGraphicFramePr>
        <p:xfrm>
          <a:off x="4572000" y="2057400"/>
          <a:ext cx="4572000" cy="4251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Rectangle 17"/>
          <p:cNvSpPr/>
          <p:nvPr/>
        </p:nvSpPr>
        <p:spPr>
          <a:xfrm flipH="1">
            <a:off x="4191000" y="6260723"/>
            <a:ext cx="4953000" cy="18774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/>
                <a:cs typeface="Helvetica"/>
              </a:rPr>
              <a:t>2014</a:t>
            </a:r>
          </a:p>
          <a:p>
            <a:pPr algn="ctr"/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121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Helvetica"/>
                <a:cs typeface="Helvetica"/>
              </a:rPr>
              <a:t>Infections</a:t>
            </a:r>
            <a:br>
              <a:rPr lang="en-US" dirty="0" smtClean="0">
                <a:latin typeface="Helvetica"/>
                <a:cs typeface="Helvetica"/>
              </a:rPr>
            </a:br>
            <a:r>
              <a:rPr lang="en-US" i="1" dirty="0" smtClean="0">
                <a:latin typeface="Helvetica"/>
                <a:cs typeface="Helvetica"/>
              </a:rPr>
              <a:t>2011- 2014</a:t>
            </a:r>
            <a:r>
              <a:rPr lang="en-US" dirty="0" smtClean="0">
                <a:latin typeface="Helvetica"/>
                <a:cs typeface="Helvetica"/>
              </a:rPr>
              <a:t> </a:t>
            </a:r>
            <a:endParaRPr lang="en-US" dirty="0">
              <a:latin typeface="Helvetica"/>
              <a:cs typeface="Helvetica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178056838"/>
              </p:ext>
            </p:extLst>
          </p:nvPr>
        </p:nvGraphicFramePr>
        <p:xfrm>
          <a:off x="152400" y="1524000"/>
          <a:ext cx="8991600" cy="5318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39168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Helvetica"/>
                <a:cs typeface="Helvetica"/>
              </a:rPr>
              <a:t>Infections</a:t>
            </a:r>
            <a:br>
              <a:rPr lang="en-US" dirty="0" smtClean="0">
                <a:latin typeface="Helvetica"/>
                <a:cs typeface="Helvetica"/>
              </a:rPr>
            </a:br>
            <a:r>
              <a:rPr lang="en-US" i="1" dirty="0" smtClean="0">
                <a:latin typeface="Helvetica"/>
                <a:cs typeface="Helvetica"/>
              </a:rPr>
              <a:t>AKU vs Other Sites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6957" y="1600200"/>
            <a:ext cx="805008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740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Helvetica"/>
                <a:cs typeface="Helvetica"/>
              </a:rPr>
              <a:t>Mortality</a:t>
            </a:r>
            <a:br>
              <a:rPr lang="en-US" dirty="0" smtClean="0">
                <a:latin typeface="Helvetica"/>
                <a:cs typeface="Helvetica"/>
              </a:rPr>
            </a:br>
            <a:r>
              <a:rPr lang="en-US" i="1" dirty="0" smtClean="0">
                <a:latin typeface="Helvetica"/>
                <a:cs typeface="Helvetica"/>
              </a:rPr>
              <a:t>2011 - 2014</a:t>
            </a:r>
            <a:endParaRPr lang="en-US" dirty="0">
              <a:latin typeface="Helvetica"/>
              <a:cs typeface="Helvetica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021656066"/>
              </p:ext>
            </p:extLst>
          </p:nvPr>
        </p:nvGraphicFramePr>
        <p:xfrm>
          <a:off x="228600" y="1600200"/>
          <a:ext cx="86868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80912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Mortality</a:t>
            </a:r>
            <a:br>
              <a:rPr lang="en-US" dirty="0" smtClean="0"/>
            </a:br>
            <a:r>
              <a:rPr lang="en-US" i="1" dirty="0" smtClean="0"/>
              <a:t>AKU vs Other Sites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36715" y="1676400"/>
            <a:ext cx="805008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363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latin typeface="Helvetica"/>
                <a:cs typeface="Helvetica"/>
              </a:rPr>
              <a:t>Aga Khan University Hospital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953" r="2678" b="19281"/>
          <a:stretch/>
        </p:blipFill>
        <p:spPr>
          <a:xfrm>
            <a:off x="533400" y="1600200"/>
            <a:ext cx="8305800" cy="47856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Issues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latin typeface="Helvetica"/>
                <a:cs typeface="Helvetica"/>
              </a:rPr>
              <a:t>Intraoperative- non adherence to check list, perfusion related issues, surgeon fatigue/lack of support</a:t>
            </a:r>
          </a:p>
          <a:p>
            <a:endParaRPr lang="en-US" dirty="0">
              <a:latin typeface="Helvetica"/>
              <a:cs typeface="Helvetica"/>
            </a:endParaRPr>
          </a:p>
          <a:p>
            <a:r>
              <a:rPr lang="en-US" dirty="0" smtClean="0">
                <a:latin typeface="Helvetica"/>
                <a:cs typeface="Helvetica"/>
              </a:rPr>
              <a:t>Post-operative: poor handover, long response time for patient related queries, improper recognition of patient deterioration.</a:t>
            </a:r>
          </a:p>
          <a:p>
            <a:endParaRPr lang="en-US" dirty="0">
              <a:latin typeface="Helvetica"/>
              <a:cs typeface="Helvetica"/>
            </a:endParaRPr>
          </a:p>
          <a:p>
            <a:r>
              <a:rPr lang="en-US" dirty="0" smtClean="0">
                <a:latin typeface="Helvetica"/>
                <a:cs typeface="Helvetica"/>
              </a:rPr>
              <a:t>Skilled staff retention- nurses, trainee doctors</a:t>
            </a:r>
          </a:p>
        </p:txBody>
      </p:sp>
    </p:spTree>
    <p:extLst>
      <p:ext uri="{BB962C8B-B14F-4D97-AF65-F5344CB8AC3E}">
        <p14:creationId xmlns:p14="http://schemas.microsoft.com/office/powerpoint/2010/main" xmlns="" val="397967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Future Strategies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Projects underway: </a:t>
            </a:r>
          </a:p>
          <a:p>
            <a:pPr>
              <a:buFontTx/>
              <a:buChar char="-"/>
            </a:pPr>
            <a:r>
              <a:rPr lang="en-US" sz="2800" dirty="0" smtClean="0">
                <a:latin typeface="Helvetica"/>
                <a:cs typeface="Helvetica"/>
              </a:rPr>
              <a:t>Handover in CICU</a:t>
            </a:r>
          </a:p>
          <a:p>
            <a:pPr>
              <a:buFontTx/>
              <a:buChar char="-"/>
            </a:pPr>
            <a:r>
              <a:rPr lang="en-US" sz="2800" dirty="0">
                <a:latin typeface="Helvetica"/>
                <a:cs typeface="Helvetica"/>
              </a:rPr>
              <a:t>A quasi-experimental, time lagged control trial evaluating the impact of smart phone/tablet based application on team co-ordination, response time and short-term outcome in post-operative pediatric patients in the cardiac intensive care </a:t>
            </a:r>
            <a:endParaRPr lang="en-US" sz="2800" dirty="0" smtClean="0">
              <a:latin typeface="Helvetica"/>
              <a:cs typeface="Helvetica"/>
            </a:endParaRPr>
          </a:p>
          <a:p>
            <a:pPr>
              <a:buFontTx/>
              <a:buChar char="-"/>
            </a:pPr>
            <a:endParaRPr lang="en-US" sz="2800" dirty="0">
              <a:latin typeface="Helvetica"/>
              <a:cs typeface="Helvetica"/>
            </a:endParaRPr>
          </a:p>
          <a:p>
            <a:pPr>
              <a:buFontTx/>
              <a:buChar char="-"/>
            </a:pPr>
            <a:r>
              <a:rPr lang="en-US" sz="2800" dirty="0" err="1" smtClean="0">
                <a:latin typeface="Helvetica"/>
                <a:cs typeface="Helvetica"/>
              </a:rPr>
              <a:t>Whatsapp</a:t>
            </a:r>
            <a:r>
              <a:rPr lang="en-US" sz="2800" dirty="0" smtClean="0">
                <a:latin typeface="Helvetica"/>
                <a:cs typeface="Helvetica"/>
              </a:rPr>
              <a:t> based home monitoring program</a:t>
            </a:r>
          </a:p>
          <a:p>
            <a:pPr>
              <a:buFontTx/>
              <a:buChar char="-"/>
            </a:pPr>
            <a:endParaRPr lang="en-US" sz="2800" dirty="0">
              <a:latin typeface="Helvetica"/>
              <a:cs typeface="Helvetica"/>
            </a:endParaRPr>
          </a:p>
          <a:p>
            <a:r>
              <a:rPr lang="en-US" sz="2800" dirty="0" smtClean="0">
                <a:latin typeface="Helvetica"/>
                <a:cs typeface="Helvetica"/>
              </a:rPr>
              <a:t>OR checklist. OR nurse empowerment </a:t>
            </a:r>
          </a:p>
          <a:p>
            <a:endParaRPr lang="en-US" sz="2800" dirty="0">
              <a:latin typeface="Helvetica"/>
              <a:cs typeface="Helvetica"/>
            </a:endParaRPr>
          </a:p>
          <a:p>
            <a:r>
              <a:rPr lang="en-US" sz="2800" dirty="0" smtClean="0">
                <a:latin typeface="Helvetica"/>
                <a:cs typeface="Helvetica"/>
              </a:rPr>
              <a:t>PICU conference with session on management dilemma </a:t>
            </a:r>
          </a:p>
        </p:txBody>
      </p:sp>
    </p:spTree>
    <p:extLst>
      <p:ext uri="{BB962C8B-B14F-4D97-AF65-F5344CB8AC3E}">
        <p14:creationId xmlns:p14="http://schemas.microsoft.com/office/powerpoint/2010/main" xmlns="" val="386930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Strategies cont. 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Helvetica"/>
                <a:cs typeface="Helvetica"/>
              </a:rPr>
              <a:t>Nurse practitioner program- 5 inducted, curriculum developed</a:t>
            </a:r>
          </a:p>
          <a:p>
            <a:endParaRPr lang="en-US" dirty="0">
              <a:latin typeface="Helvetica"/>
              <a:cs typeface="Helvetica"/>
            </a:endParaRPr>
          </a:p>
          <a:p>
            <a:r>
              <a:rPr lang="en-US" dirty="0" smtClean="0">
                <a:latin typeface="Helvetica"/>
                <a:cs typeface="Helvetica"/>
              </a:rPr>
              <a:t>Nurses as clinical researchers/educators</a:t>
            </a:r>
          </a:p>
          <a:p>
            <a:endParaRPr lang="en-US" dirty="0">
              <a:latin typeface="Helvetica"/>
              <a:cs typeface="Helvetica"/>
            </a:endParaRPr>
          </a:p>
          <a:p>
            <a:r>
              <a:rPr lang="en-US" dirty="0" smtClean="0">
                <a:latin typeface="Helvetica"/>
                <a:cs typeface="Helvetica"/>
              </a:rPr>
              <a:t>Nurse led rounds</a:t>
            </a:r>
          </a:p>
          <a:p>
            <a:endParaRPr lang="en-US" dirty="0">
              <a:latin typeface="Helvetica"/>
              <a:cs typeface="Helvetica"/>
            </a:endParaRPr>
          </a:p>
          <a:p>
            <a:r>
              <a:rPr lang="en-US" dirty="0" smtClean="0">
                <a:latin typeface="Helvetica"/>
                <a:cs typeface="Helvetica"/>
              </a:rPr>
              <a:t>Better pay scale!!!</a:t>
            </a:r>
          </a:p>
          <a:p>
            <a:endParaRPr lang="en-US" dirty="0">
              <a:latin typeface="Helvetica"/>
              <a:cs typeface="Helvetica"/>
            </a:endParaRPr>
          </a:p>
          <a:p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34809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Acknowledgement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IQIC- especially Chris!!</a:t>
            </a:r>
          </a:p>
          <a:p>
            <a:endParaRPr lang="en-US" dirty="0"/>
          </a:p>
          <a:p>
            <a:r>
              <a:rPr lang="en-US" dirty="0" smtClean="0"/>
              <a:t>Surgeons- </a:t>
            </a:r>
            <a:r>
              <a:rPr lang="en-US" dirty="0" err="1" smtClean="0"/>
              <a:t>Muneer</a:t>
            </a:r>
            <a:r>
              <a:rPr lang="en-US" dirty="0" smtClean="0"/>
              <a:t> </a:t>
            </a:r>
            <a:r>
              <a:rPr lang="en-US" dirty="0" err="1" smtClean="0"/>
              <a:t>Amanullah</a:t>
            </a:r>
            <a:r>
              <a:rPr lang="en-US" dirty="0" smtClean="0"/>
              <a:t> and Suleiman Hasan</a:t>
            </a:r>
          </a:p>
          <a:p>
            <a:endParaRPr lang="en-US" dirty="0"/>
          </a:p>
          <a:p>
            <a:r>
              <a:rPr lang="en-US" dirty="0" smtClean="0"/>
              <a:t>AKUH “IQIC Team”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2303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THANKS!!!!</a:t>
            </a:r>
            <a:endParaRPr lang="en-US" dirty="0">
              <a:solidFill>
                <a:srgbClr val="FFFF00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00200"/>
            <a:ext cx="73152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9112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Aga Khan University Hospital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981200"/>
            <a:ext cx="8382000" cy="48768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560-bed teaching hospital located in Karachi, Pakistan.</a:t>
            </a:r>
          </a:p>
          <a:p>
            <a:pPr marL="0" indent="0">
              <a:buNone/>
            </a:pPr>
            <a:endParaRPr lang="en-US" dirty="0" smtClean="0">
              <a:latin typeface="Helvetica"/>
              <a:cs typeface="Helvetica"/>
            </a:endParaRPr>
          </a:p>
          <a:p>
            <a:r>
              <a:rPr lang="en-US" dirty="0" smtClean="0">
                <a:latin typeface="Helvetica"/>
                <a:cs typeface="Helvetica"/>
              </a:rPr>
              <a:t>150-200 patients with congenital heart defects each year undergo surgery</a:t>
            </a:r>
          </a:p>
        </p:txBody>
      </p:sp>
    </p:spTree>
    <p:extLst>
      <p:ext uri="{BB962C8B-B14F-4D97-AF65-F5344CB8AC3E}">
        <p14:creationId xmlns:p14="http://schemas.microsoft.com/office/powerpoint/2010/main" xmlns="" val="44565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Helvetica"/>
                <a:cs typeface="Helvetica"/>
              </a:rPr>
              <a:t>Development of Congenital Heart Program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First closed heart- late 1980s</a:t>
            </a:r>
          </a:p>
          <a:p>
            <a:r>
              <a:rPr lang="en-US" dirty="0" smtClean="0">
                <a:latin typeface="Helvetica"/>
                <a:cs typeface="Helvetica"/>
              </a:rPr>
              <a:t>First open heart and </a:t>
            </a:r>
            <a:r>
              <a:rPr lang="en-US" dirty="0" err="1" smtClean="0">
                <a:latin typeface="Helvetica"/>
                <a:cs typeface="Helvetica"/>
              </a:rPr>
              <a:t>cath</a:t>
            </a:r>
            <a:r>
              <a:rPr lang="en-US" dirty="0" smtClean="0">
                <a:latin typeface="Helvetica"/>
                <a:cs typeface="Helvetica"/>
              </a:rPr>
              <a:t> lab- 1995</a:t>
            </a:r>
          </a:p>
          <a:p>
            <a:r>
              <a:rPr lang="en-US" dirty="0" smtClean="0">
                <a:latin typeface="Helvetica"/>
                <a:cs typeface="Helvetica"/>
              </a:rPr>
              <a:t>Dedicated Congenital program in 2007 (1 surgeon, 1 cardiologist)</a:t>
            </a:r>
          </a:p>
          <a:p>
            <a:r>
              <a:rPr lang="en-US" dirty="0" smtClean="0">
                <a:latin typeface="Helvetica"/>
                <a:cs typeface="Helvetica"/>
              </a:rPr>
              <a:t>2011-14: 1 surgeon, 4 cardiologist, 3 </a:t>
            </a:r>
            <a:r>
              <a:rPr lang="en-US" dirty="0" err="1" smtClean="0">
                <a:latin typeface="Helvetica"/>
                <a:cs typeface="Helvetica"/>
              </a:rPr>
              <a:t>anasthesia</a:t>
            </a:r>
            <a:r>
              <a:rPr lang="en-US" dirty="0" smtClean="0">
                <a:latin typeface="Helvetica"/>
                <a:cs typeface="Helvetica"/>
              </a:rPr>
              <a:t>, 2 </a:t>
            </a:r>
            <a:r>
              <a:rPr lang="en-US" dirty="0" err="1" smtClean="0">
                <a:latin typeface="Helvetica"/>
                <a:cs typeface="Helvetica"/>
              </a:rPr>
              <a:t>intensivists</a:t>
            </a:r>
            <a:endParaRPr lang="en-US" dirty="0">
              <a:latin typeface="Helvetica"/>
              <a:cs typeface="Helvetica"/>
            </a:endParaRPr>
          </a:p>
          <a:p>
            <a:r>
              <a:rPr lang="en-US" dirty="0" smtClean="0">
                <a:latin typeface="Helvetica"/>
                <a:cs typeface="Helvetica"/>
              </a:rPr>
              <a:t>2013- onwards: dedicated nurses</a:t>
            </a:r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6826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Case volume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ECHO 5000/year</a:t>
            </a:r>
          </a:p>
          <a:p>
            <a:endParaRPr lang="en-US" dirty="0">
              <a:latin typeface="Helvetica"/>
              <a:cs typeface="Helvetica"/>
            </a:endParaRPr>
          </a:p>
          <a:p>
            <a:r>
              <a:rPr lang="en-US" dirty="0" smtClean="0">
                <a:latin typeface="Helvetica"/>
                <a:cs typeface="Helvetica"/>
              </a:rPr>
              <a:t>Interventional </a:t>
            </a:r>
            <a:r>
              <a:rPr lang="en-US" dirty="0" err="1" smtClean="0">
                <a:latin typeface="Helvetica"/>
                <a:cs typeface="Helvetica"/>
              </a:rPr>
              <a:t>cath</a:t>
            </a:r>
            <a:r>
              <a:rPr lang="en-US" dirty="0" smtClean="0">
                <a:latin typeface="Helvetica"/>
                <a:cs typeface="Helvetica"/>
              </a:rPr>
              <a:t>: 300/year</a:t>
            </a:r>
          </a:p>
          <a:p>
            <a:endParaRPr lang="en-US" dirty="0">
              <a:latin typeface="Helvetica"/>
              <a:cs typeface="Helvetica"/>
            </a:endParaRPr>
          </a:p>
          <a:p>
            <a:r>
              <a:rPr lang="en-US" dirty="0" smtClean="0">
                <a:latin typeface="Helvetica"/>
                <a:cs typeface="Helvetica"/>
              </a:rPr>
              <a:t>Open Heart Surgeries: 200/year</a:t>
            </a:r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3974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>
                <a:latin typeface="Helvetica"/>
                <a:cs typeface="Helvetica"/>
              </a:rPr>
              <a:t>The Collaboration?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eaLnBrk="1" hangingPunct="1"/>
            <a:r>
              <a:rPr lang="en-US" altLang="en-US" dirty="0" smtClean="0">
                <a:latin typeface="Helvetica"/>
                <a:cs typeface="Helvetica"/>
              </a:rPr>
              <a:t>Started in 2013. A team was identified and called “The IQIC team”. Comprised of</a:t>
            </a:r>
          </a:p>
          <a:p>
            <a:pPr marL="0" indent="0" eaLnBrk="1" hangingPunct="1">
              <a:buNone/>
            </a:pPr>
            <a:endParaRPr lang="en-US" altLang="en-US" dirty="0">
              <a:latin typeface="Helvetica"/>
              <a:cs typeface="Helvetica"/>
            </a:endParaRPr>
          </a:p>
          <a:p>
            <a:pPr eaLnBrk="1" hangingPunct="1">
              <a:buFontTx/>
              <a:buChar char="-"/>
            </a:pPr>
            <a:r>
              <a:rPr lang="en-US" altLang="en-US" dirty="0" smtClean="0">
                <a:latin typeface="Helvetica"/>
                <a:cs typeface="Helvetica"/>
              </a:rPr>
              <a:t>Cardiac Surgeon</a:t>
            </a:r>
          </a:p>
          <a:p>
            <a:pPr eaLnBrk="1" hangingPunct="1">
              <a:buFontTx/>
              <a:buChar char="-"/>
            </a:pPr>
            <a:r>
              <a:rPr lang="en-US" altLang="en-US" dirty="0" smtClean="0">
                <a:latin typeface="Helvetica"/>
                <a:cs typeface="Helvetica"/>
              </a:rPr>
              <a:t>CICU head nurse and another senior nurse</a:t>
            </a:r>
          </a:p>
          <a:p>
            <a:pPr eaLnBrk="1" hangingPunct="1">
              <a:buFontTx/>
              <a:buChar char="-"/>
            </a:pPr>
            <a:r>
              <a:rPr lang="en-US" altLang="en-US" dirty="0" err="1" smtClean="0">
                <a:latin typeface="Helvetica"/>
                <a:cs typeface="Helvetica"/>
              </a:rPr>
              <a:t>Intensivist</a:t>
            </a:r>
            <a:endParaRPr lang="en-US" altLang="en-US" dirty="0" smtClean="0">
              <a:latin typeface="Helvetica"/>
              <a:cs typeface="Helvetica"/>
            </a:endParaRPr>
          </a:p>
          <a:p>
            <a:pPr eaLnBrk="1" hangingPunct="1">
              <a:buFontTx/>
              <a:buChar char="-"/>
            </a:pPr>
            <a:r>
              <a:rPr lang="en-US" altLang="en-US" dirty="0" smtClean="0">
                <a:latin typeface="Helvetica"/>
                <a:cs typeface="Helvetica"/>
              </a:rPr>
              <a:t>2 Cardiologists</a:t>
            </a:r>
          </a:p>
          <a:p>
            <a:pPr marL="0" indent="0" eaLnBrk="1" hangingPunct="1">
              <a:buNone/>
            </a:pPr>
            <a:endParaRPr lang="en-US" altLang="en-US" dirty="0" smtClean="0">
              <a:latin typeface="Helvetica"/>
              <a:cs typeface="Helvetica"/>
            </a:endParaRPr>
          </a:p>
          <a:p>
            <a:r>
              <a:rPr lang="en-US" altLang="en-US" dirty="0" smtClean="0">
                <a:latin typeface="Helvetica"/>
                <a:cs typeface="Helvetica"/>
              </a:rPr>
              <a:t>Primary responsibility of data collection and monitoring was with CICU head nurse, senior nurse and cardiologist</a:t>
            </a:r>
          </a:p>
        </p:txBody>
      </p:sp>
    </p:spTree>
    <p:extLst>
      <p:ext uri="{BB962C8B-B14F-4D97-AF65-F5344CB8AC3E}">
        <p14:creationId xmlns:p14="http://schemas.microsoft.com/office/powerpoint/2010/main" xmlns="" val="269274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IQIC Team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11" t="25255" r="5805" b="30972"/>
          <a:stretch/>
        </p:blipFill>
        <p:spPr>
          <a:xfrm>
            <a:off x="638044" y="1676400"/>
            <a:ext cx="8033516" cy="2895600"/>
          </a:xfrm>
          <a:ln w="3810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38044" y="5181600"/>
            <a:ext cx="7896356" cy="92333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L-R first row: </a:t>
            </a:r>
            <a:r>
              <a:rPr lang="en-US" dirty="0" err="1" smtClean="0">
                <a:latin typeface="Helvetica"/>
                <a:cs typeface="Helvetica"/>
              </a:rPr>
              <a:t>Dr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Nadeem</a:t>
            </a:r>
            <a:r>
              <a:rPr lang="en-US" dirty="0" smtClean="0">
                <a:latin typeface="Helvetica"/>
                <a:cs typeface="Helvetica"/>
              </a:rPr>
              <a:t>, </a:t>
            </a:r>
            <a:r>
              <a:rPr lang="en-US" dirty="0" err="1" smtClean="0">
                <a:latin typeface="Helvetica"/>
                <a:cs typeface="Helvetica"/>
              </a:rPr>
              <a:t>Dr</a:t>
            </a:r>
            <a:r>
              <a:rPr lang="en-US" dirty="0" smtClean="0">
                <a:latin typeface="Helvetica"/>
                <a:cs typeface="Helvetica"/>
              </a:rPr>
              <a:t> Abbas, </a:t>
            </a:r>
            <a:r>
              <a:rPr lang="en-US" dirty="0" err="1" smtClean="0">
                <a:latin typeface="Helvetica"/>
                <a:cs typeface="Helvetica"/>
              </a:rPr>
              <a:t>Dr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Muneer</a:t>
            </a:r>
            <a:r>
              <a:rPr lang="en-US" dirty="0" smtClean="0">
                <a:latin typeface="Helvetica"/>
                <a:cs typeface="Helvetica"/>
              </a:rPr>
              <a:t>, Amina Khan</a:t>
            </a:r>
          </a:p>
          <a:p>
            <a:r>
              <a:rPr lang="en-US" dirty="0" smtClean="0">
                <a:latin typeface="Helvetica"/>
                <a:cs typeface="Helvetica"/>
              </a:rPr>
              <a:t>L-R second row: Ahmed Abdullah, </a:t>
            </a:r>
            <a:r>
              <a:rPr lang="en-US" dirty="0" err="1" smtClean="0">
                <a:latin typeface="Helvetica"/>
                <a:cs typeface="Helvetica"/>
              </a:rPr>
              <a:t>Dr</a:t>
            </a:r>
            <a:r>
              <a:rPr lang="en-US" dirty="0" smtClean="0">
                <a:latin typeface="Helvetica"/>
                <a:cs typeface="Helvetica"/>
              </a:rPr>
              <a:t> Babar Hassan, </a:t>
            </a:r>
            <a:r>
              <a:rPr lang="en-US" dirty="0" err="1" smtClean="0">
                <a:latin typeface="Helvetica"/>
                <a:cs typeface="Helvetica"/>
              </a:rPr>
              <a:t>Dr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Sulaiman</a:t>
            </a:r>
            <a:r>
              <a:rPr lang="en-US" dirty="0" smtClean="0">
                <a:latin typeface="Helvetica"/>
                <a:cs typeface="Helvetica"/>
              </a:rPr>
              <a:t> Hassan, </a:t>
            </a:r>
            <a:r>
              <a:rPr lang="en-US" dirty="0" err="1" smtClean="0">
                <a:latin typeface="Helvetica"/>
                <a:cs typeface="Helvetica"/>
              </a:rPr>
              <a:t>Tahira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Faiz</a:t>
            </a:r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913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78982" y="2570519"/>
            <a:ext cx="518603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/>
                <a:cs typeface="Helvetica"/>
              </a:rPr>
              <a:t>Where we stood</a:t>
            </a:r>
          </a:p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/>
                <a:cs typeface="Helvetica"/>
              </a:rPr>
              <a:t>before enrolling</a:t>
            </a:r>
          </a:p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/>
                <a:cs typeface="Helvetica"/>
              </a:rPr>
              <a:t>in IQIC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027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qic">
  <a:themeElements>
    <a:clrScheme name="iqic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qic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q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qic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qic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qic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qic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qic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qic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qic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qic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qic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qic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qic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r. Babar preference">
  <a:themeElements>
    <a:clrScheme name="Custom 10">
      <a:dk1>
        <a:srgbClr val="000514"/>
      </a:dk1>
      <a:lt1>
        <a:srgbClr val="FFFFFF"/>
      </a:lt1>
      <a:dk2>
        <a:srgbClr val="003399"/>
      </a:dk2>
      <a:lt2>
        <a:srgbClr val="FFFF00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2_Stream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Pct val="70000"/>
          <a:buFont typeface="Wingdings" pitchFamily="2" charset="2"/>
          <a:buChar char="n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Pct val="70000"/>
          <a:buFont typeface="Wingdings" pitchFamily="2" charset="2"/>
          <a:buChar char="n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elvetica" pitchFamily="34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5064</TotalTime>
  <Words>627</Words>
  <Application>Microsoft Office PowerPoint</Application>
  <PresentationFormat>Affichage à l'écran (4:3)</PresentationFormat>
  <Paragraphs>128</Paragraphs>
  <Slides>34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34</vt:i4>
      </vt:variant>
    </vt:vector>
  </HeadingPairs>
  <TitlesOfParts>
    <vt:vector size="36" baseType="lpstr">
      <vt:lpstr>iqic</vt:lpstr>
      <vt:lpstr>Dr. Babar preference</vt:lpstr>
      <vt:lpstr>International Quality Improvement Collaborative (IQIC) for Congenital Heart Surgeries</vt:lpstr>
      <vt:lpstr>Diapositive 2</vt:lpstr>
      <vt:lpstr>Aga Khan University Hospital</vt:lpstr>
      <vt:lpstr>Aga Khan University Hospital</vt:lpstr>
      <vt:lpstr>Development of Congenital Heart Program</vt:lpstr>
      <vt:lpstr>Case volume</vt:lpstr>
      <vt:lpstr>The Collaboration?</vt:lpstr>
      <vt:lpstr>The IQIC Team</vt:lpstr>
      <vt:lpstr>Diapositive 9</vt:lpstr>
      <vt:lpstr>Age at Surgery  2011 - 2012</vt:lpstr>
      <vt:lpstr>Infections 2011 - 2012</vt:lpstr>
      <vt:lpstr>Patient Outcome  2011- 2012</vt:lpstr>
      <vt:lpstr>Diapositive 13</vt:lpstr>
      <vt:lpstr>The Aim Of The Collaboration</vt:lpstr>
      <vt:lpstr>The Mission Of The Collaboration </vt:lpstr>
      <vt:lpstr>Diapositive 16</vt:lpstr>
      <vt:lpstr>Webinar Session</vt:lpstr>
      <vt:lpstr>Sterile Suctioning Technique</vt:lpstr>
      <vt:lpstr>CVC Line Handling</vt:lpstr>
      <vt:lpstr>“Sterile/Clean” Echo Techniques</vt:lpstr>
      <vt:lpstr>Traffic Control</vt:lpstr>
      <vt:lpstr>Improved Cleaning Techniques</vt:lpstr>
      <vt:lpstr>Diapositive 23</vt:lpstr>
      <vt:lpstr>Age at Surgery  2013 - 2014</vt:lpstr>
      <vt:lpstr>Patient Outcome  2013- 2014</vt:lpstr>
      <vt:lpstr>Infections 2011- 2014 </vt:lpstr>
      <vt:lpstr>Infections AKU vs Other Sites</vt:lpstr>
      <vt:lpstr>Mortality 2011 - 2014</vt:lpstr>
      <vt:lpstr>Mortality AKU vs Other Sites</vt:lpstr>
      <vt:lpstr>Issues</vt:lpstr>
      <vt:lpstr>Future Strategies</vt:lpstr>
      <vt:lpstr>Strategies cont. </vt:lpstr>
      <vt:lpstr>Acknowledgement</vt:lpstr>
      <vt:lpstr>THANKS!!!!</vt:lpstr>
    </vt:vector>
  </TitlesOfParts>
  <Company>Children's Hospital Boston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ch128860</dc:creator>
  <cp:lastModifiedBy>Hôpitaux Universitaires de Genève</cp:lastModifiedBy>
  <cp:revision>151</cp:revision>
  <cp:lastPrinted>2012-01-06T12:59:22Z</cp:lastPrinted>
  <dcterms:created xsi:type="dcterms:W3CDTF">2010-04-23T18:48:53Z</dcterms:created>
  <dcterms:modified xsi:type="dcterms:W3CDTF">2015-06-25T09:54:33Z</dcterms:modified>
</cp:coreProperties>
</file>