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6"/>
  </p:notesMasterIdLst>
  <p:sldIdLst>
    <p:sldId id="279" r:id="rId2"/>
    <p:sldId id="293" r:id="rId3"/>
    <p:sldId id="283" r:id="rId4"/>
    <p:sldId id="287" r:id="rId5"/>
    <p:sldId id="292" r:id="rId6"/>
    <p:sldId id="281" r:id="rId7"/>
    <p:sldId id="288" r:id="rId8"/>
    <p:sldId id="289" r:id="rId9"/>
    <p:sldId id="268" r:id="rId10"/>
    <p:sldId id="269" r:id="rId11"/>
    <p:sldId id="270" r:id="rId12"/>
    <p:sldId id="278" r:id="rId13"/>
    <p:sldId id="291" r:id="rId14"/>
    <p:sldId id="29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75448" autoAdjust="0"/>
  </p:normalViewPr>
  <p:slideViewPr>
    <p:cSldViewPr>
      <p:cViewPr>
        <p:scale>
          <a:sx n="70" d="100"/>
          <a:sy n="70" d="100"/>
        </p:scale>
        <p:origin x="-1260" y="5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pablo\Escritorio\BUNDLES%20-%20DATOS\Guardados\1%20CONTROL%20CVC%20MANTENIMIENTO%20ENERO%2015.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pablo\Escritorio\BUNDLES%20-%20DATOS\Guardados\Mayo%202015\CONTROL%20ITU.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pablo\Escritorio\BUNDLES%20-%20DATOS\Guardados\3%20CONTROL%20NAR%202%20ENERO%2015.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pablo\Escritorio\BUNDLES%20-%20DATOS\Guardados\Mayo%202015\ARM%201.xlsm"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pablo\Escritorio\BUNDLES%20-%20DATOS\Guardados\2%20CONTROL%20ITU%20MANTENIMIENTO%20ENERO%2015.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pablo\Escritorio\BUNDLES%20-%20DATOS\Guardados\Mayo%202015\CONTROL%20ITU.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AR"/>
  <c:chart>
    <c:autoTitleDeleted val="1"/>
    <c:plotArea>
      <c:layout>
        <c:manualLayout>
          <c:layoutTarget val="inner"/>
          <c:xMode val="edge"/>
          <c:yMode val="edge"/>
          <c:x val="0.10987591521626866"/>
          <c:y val="5.875793022771985E-2"/>
          <c:w val="0.84607438016528924"/>
          <c:h val="0.72109469050085484"/>
        </c:manualLayout>
      </c:layout>
      <c:lineChart>
        <c:grouping val="standard"/>
        <c:ser>
          <c:idx val="2"/>
          <c:order val="0"/>
          <c:tx>
            <c:strRef>
              <c:f>'Observation sets'!$H$2</c:f>
              <c:strCache>
                <c:ptCount val="1"/>
                <c:pt idx="0">
                  <c:v>Overall</c:v>
                </c:pt>
              </c:strCache>
            </c:strRef>
          </c:tx>
          <c:spPr>
            <a:ln w="25400">
              <a:solidFill>
                <a:srgbClr val="FF0000"/>
              </a:solidFill>
              <a:prstDash val="solid"/>
            </a:ln>
          </c:spPr>
          <c:marker>
            <c:symbol val="triangle"/>
            <c:size val="9"/>
            <c:spPr>
              <a:solidFill>
                <a:srgbClr val="FF0000"/>
              </a:solidFill>
              <a:ln>
                <a:solidFill>
                  <a:srgbClr val="FF0000"/>
                </a:solidFill>
                <a:prstDash val="solid"/>
              </a:ln>
            </c:spPr>
          </c:marker>
          <c:cat>
            <c:numRef>
              <c:f>'1 CONTROL CVC MANTENIMIENTO ENERO 15.xls'!axis_range</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'1 CONTROL CVC MANTENIMIENTO ENERO 15.xls'!g_data_range</c:f>
              <c:numCache>
                <c:formatCode>0</c:formatCode>
                <c:ptCount val="24"/>
                <c:pt idx="0">
                  <c:v>0</c:v>
                </c:pt>
                <c:pt idx="1">
                  <c:v>0</c:v>
                </c:pt>
                <c:pt idx="2">
                  <c:v>100</c:v>
                </c:pt>
                <c:pt idx="3">
                  <c:v>100</c:v>
                </c:pt>
                <c:pt idx="4">
                  <c:v>100</c:v>
                </c:pt>
                <c:pt idx="5">
                  <c:v>0</c:v>
                </c:pt>
                <c:pt idx="6">
                  <c:v>50</c:v>
                </c:pt>
                <c:pt idx="7">
                  <c:v>100</c:v>
                </c:pt>
                <c:pt idx="8">
                  <c:v>0</c:v>
                </c:pt>
                <c:pt idx="9">
                  <c:v>100</c:v>
                </c:pt>
                <c:pt idx="10">
                  <c:v>0</c:v>
                </c:pt>
                <c:pt idx="11">
                  <c:v>100</c:v>
                </c:pt>
                <c:pt idx="12">
                  <c:v>100</c:v>
                </c:pt>
                <c:pt idx="13">
                  <c:v>0</c:v>
                </c:pt>
                <c:pt idx="14">
                  <c:v>50</c:v>
                </c:pt>
                <c:pt idx="15">
                  <c:v>0</c:v>
                </c:pt>
                <c:pt idx="16">
                  <c:v>100</c:v>
                </c:pt>
                <c:pt idx="17">
                  <c:v>0</c:v>
                </c:pt>
                <c:pt idx="18">
                  <c:v>0</c:v>
                </c:pt>
                <c:pt idx="19">
                  <c:v>100</c:v>
                </c:pt>
                <c:pt idx="20">
                  <c:v>0</c:v>
                </c:pt>
                <c:pt idx="21">
                  <c:v>50</c:v>
                </c:pt>
                <c:pt idx="22">
                  <c:v>100</c:v>
                </c:pt>
                <c:pt idx="23">
                  <c:v>66.666666666666657</c:v>
                </c:pt>
              </c:numCache>
            </c:numRef>
          </c:val>
        </c:ser>
        <c:marker val="1"/>
        <c:axId val="67833216"/>
        <c:axId val="67893120"/>
      </c:lineChart>
      <c:catAx>
        <c:axId val="67833216"/>
        <c:scaling>
          <c:orientation val="minMax"/>
        </c:scaling>
        <c:axPos val="b"/>
        <c:title>
          <c:tx>
            <c:rich>
              <a:bodyPr/>
              <a:lstStyle/>
              <a:p>
                <a:pPr>
                  <a:defRPr lang="es-AR" sz="1000" b="1" i="0" u="none" strike="noStrike" baseline="0">
                    <a:solidFill>
                      <a:srgbClr val="000000"/>
                    </a:solidFill>
                    <a:latin typeface="Arial"/>
                    <a:ea typeface="Arial"/>
                    <a:cs typeface="Arial"/>
                  </a:defRPr>
                </a:pPr>
                <a:r>
                  <a:rPr lang="es-ES" dirty="0" err="1"/>
                  <a:t>Observation</a:t>
                </a:r>
                <a:r>
                  <a:rPr lang="es-ES" dirty="0"/>
                  <a:t> set</a:t>
                </a:r>
              </a:p>
            </c:rich>
          </c:tx>
          <c:layout>
            <c:manualLayout>
              <c:xMode val="edge"/>
              <c:yMode val="edge"/>
              <c:x val="0.44355949191095106"/>
              <c:y val="0.87552283098630979"/>
            </c:manualLayout>
          </c:layout>
          <c:spPr>
            <a:noFill/>
            <a:ln w="25400">
              <a:noFill/>
            </a:ln>
          </c:spPr>
        </c:title>
        <c:numFmt formatCode="General" sourceLinked="1"/>
        <c:tickLblPos val="nextTo"/>
        <c:spPr>
          <a:ln w="3175">
            <a:solidFill>
              <a:srgbClr val="000000"/>
            </a:solidFill>
            <a:prstDash val="solid"/>
          </a:ln>
        </c:spPr>
        <c:txPr>
          <a:bodyPr rot="0" vert="horz"/>
          <a:lstStyle/>
          <a:p>
            <a:pPr>
              <a:defRPr lang="es-AR" sz="1000" b="0" i="0" u="none" strike="noStrike" baseline="0">
                <a:solidFill>
                  <a:srgbClr val="000000"/>
                </a:solidFill>
                <a:latin typeface="Arial"/>
                <a:ea typeface="Arial"/>
                <a:cs typeface="Arial"/>
              </a:defRPr>
            </a:pPr>
            <a:endParaRPr lang="es-AR"/>
          </a:p>
        </c:txPr>
        <c:crossAx val="67893120"/>
        <c:crosses val="autoZero"/>
        <c:auto val="1"/>
        <c:lblAlgn val="ctr"/>
        <c:lblOffset val="100"/>
        <c:tickLblSkip val="1"/>
        <c:tickMarkSkip val="1"/>
      </c:catAx>
      <c:valAx>
        <c:axId val="67893120"/>
        <c:scaling>
          <c:orientation val="minMax"/>
          <c:max val="100"/>
        </c:scaling>
        <c:axPos val="l"/>
        <c:majorGridlines>
          <c:spPr>
            <a:ln w="3175">
              <a:solidFill>
                <a:srgbClr val="000000"/>
              </a:solidFill>
              <a:prstDash val="solid"/>
            </a:ln>
          </c:spPr>
        </c:majorGridlines>
        <c:title>
          <c:tx>
            <c:rich>
              <a:bodyPr/>
              <a:lstStyle/>
              <a:p>
                <a:pPr>
                  <a:defRPr lang="es-AR" sz="1000" b="1" i="0" u="none" strike="noStrike" baseline="0">
                    <a:solidFill>
                      <a:srgbClr val="000000"/>
                    </a:solidFill>
                    <a:latin typeface="Arial"/>
                    <a:ea typeface="Arial"/>
                    <a:cs typeface="Arial"/>
                  </a:defRPr>
                </a:pPr>
                <a:r>
                  <a:rPr lang="es-ES" dirty="0"/>
                  <a:t> </a:t>
                </a:r>
                <a:r>
                  <a:rPr lang="es-ES" dirty="0" err="1" smtClean="0"/>
                  <a:t>Adherence</a:t>
                </a:r>
                <a:r>
                  <a:rPr lang="es-ES" dirty="0" smtClean="0"/>
                  <a:t> </a:t>
                </a:r>
                <a:r>
                  <a:rPr lang="es-ES" dirty="0"/>
                  <a:t>% </a:t>
                </a:r>
              </a:p>
            </c:rich>
          </c:tx>
          <c:layout>
            <c:manualLayout>
              <c:xMode val="edge"/>
              <c:yMode val="edge"/>
              <c:x val="2.0661157024793571E-3"/>
              <c:y val="0.43316412859560088"/>
            </c:manualLayout>
          </c:layout>
          <c:spPr>
            <a:noFill/>
            <a:ln w="25400">
              <a:noFill/>
            </a:ln>
          </c:spPr>
        </c:title>
        <c:numFmt formatCode="0" sourceLinked="1"/>
        <c:tickLblPos val="nextTo"/>
        <c:spPr>
          <a:ln w="3175">
            <a:solidFill>
              <a:srgbClr val="000000"/>
            </a:solidFill>
            <a:prstDash val="solid"/>
          </a:ln>
        </c:spPr>
        <c:txPr>
          <a:bodyPr rot="0" vert="horz"/>
          <a:lstStyle/>
          <a:p>
            <a:pPr>
              <a:defRPr lang="es-AR" sz="1000" b="0" i="0" u="none" strike="noStrike" baseline="0">
                <a:solidFill>
                  <a:srgbClr val="000000"/>
                </a:solidFill>
                <a:latin typeface="Arial"/>
                <a:ea typeface="Arial"/>
                <a:cs typeface="Arial"/>
              </a:defRPr>
            </a:pPr>
            <a:endParaRPr lang="es-AR"/>
          </a:p>
        </c:txPr>
        <c:crossAx val="67833216"/>
        <c:crosses val="autoZero"/>
        <c:crossBetween val="between"/>
      </c:valAx>
      <c:spPr>
        <a:solidFill>
          <a:srgbClr val="C0C0C0"/>
        </a:solidFill>
        <a:ln w="3175">
          <a:solidFill>
            <a:srgbClr val="000000"/>
          </a:solidFill>
          <a:prstDash val="solid"/>
        </a:ln>
      </c:spPr>
    </c:plotArea>
    <c:legend>
      <c:legendPos val="r"/>
      <c:layout>
        <c:manualLayout>
          <c:xMode val="edge"/>
          <c:yMode val="edge"/>
          <c:x val="0.91632231404958675"/>
          <c:y val="0.49746192893401203"/>
          <c:w val="8.2644628099173972E-2"/>
          <c:h val="3.5532994923857981E-2"/>
        </c:manualLayout>
      </c:layout>
      <c:spPr>
        <a:solidFill>
          <a:srgbClr val="FFFFFF"/>
        </a:solidFill>
        <a:ln w="3175">
          <a:solidFill>
            <a:srgbClr val="000000"/>
          </a:solidFill>
          <a:prstDash val="solid"/>
        </a:ln>
      </c:spPr>
      <c:txPr>
        <a:bodyPr/>
        <a:lstStyle/>
        <a:p>
          <a:pPr>
            <a:defRPr lang="es-AR" sz="920" b="0" i="0" u="none" strike="noStrike" baseline="0">
              <a:solidFill>
                <a:srgbClr val="000000"/>
              </a:solidFill>
              <a:latin typeface="Arial"/>
              <a:ea typeface="Arial"/>
              <a:cs typeface="Arial"/>
            </a:defRPr>
          </a:pPr>
          <a:endParaRPr lang="es-AR"/>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s-A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AR"/>
  <c:chart>
    <c:autoTitleDeleted val="1"/>
    <c:plotArea>
      <c:layout>
        <c:manualLayout>
          <c:layoutTarget val="inner"/>
          <c:xMode val="edge"/>
          <c:yMode val="edge"/>
          <c:x val="0.17888567277449841"/>
          <c:y val="0.14343706630724762"/>
          <c:w val="0.81954046475011877"/>
          <c:h val="0.71334508844832545"/>
        </c:manualLayout>
      </c:layout>
      <c:lineChart>
        <c:grouping val="standard"/>
        <c:ser>
          <c:idx val="2"/>
          <c:order val="0"/>
          <c:tx>
            <c:strRef>
              <c:f>'Observation sets'!$H$2</c:f>
              <c:strCache>
                <c:ptCount val="1"/>
                <c:pt idx="0">
                  <c:v>Overall</c:v>
                </c:pt>
              </c:strCache>
            </c:strRef>
          </c:tx>
          <c:spPr>
            <a:ln w="25400">
              <a:solidFill>
                <a:srgbClr val="FF0000"/>
              </a:solidFill>
              <a:prstDash val="solid"/>
            </a:ln>
          </c:spPr>
          <c:marker>
            <c:symbol val="triangle"/>
            <c:size val="9"/>
            <c:spPr>
              <a:solidFill>
                <a:srgbClr val="FF0000"/>
              </a:solidFill>
              <a:ln>
                <a:solidFill>
                  <a:srgbClr val="FF0000"/>
                </a:solidFill>
                <a:prstDash val="solid"/>
              </a:ln>
            </c:spPr>
          </c:marker>
          <c:cat>
            <c:numRef>
              <c:f>'CONTROL CVC.xlsm'!axis_range</c:f>
              <c:numCache>
                <c:formatCode>General</c:formatCode>
                <c:ptCount val="27"/>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numCache>
            </c:numRef>
          </c:cat>
          <c:val>
            <c:numRef>
              <c:f>'CONTROL CVC.xlsm'!g_data_range</c:f>
              <c:numCache>
                <c:formatCode>0</c:formatCode>
                <c:ptCount val="27"/>
                <c:pt idx="0">
                  <c:v>0</c:v>
                </c:pt>
                <c:pt idx="1">
                  <c:v>0</c:v>
                </c:pt>
                <c:pt idx="2">
                  <c:v>100</c:v>
                </c:pt>
                <c:pt idx="3">
                  <c:v>100</c:v>
                </c:pt>
                <c:pt idx="4">
                  <c:v>0</c:v>
                </c:pt>
                <c:pt idx="5">
                  <c:v>100</c:v>
                </c:pt>
                <c:pt idx="6">
                  <c:v>100</c:v>
                </c:pt>
                <c:pt idx="7">
                  <c:v>100</c:v>
                </c:pt>
                <c:pt idx="8">
                  <c:v>100</c:v>
                </c:pt>
                <c:pt idx="9">
                  <c:v>100</c:v>
                </c:pt>
                <c:pt idx="10">
                  <c:v>100</c:v>
                </c:pt>
                <c:pt idx="11">
                  <c:v>66.666666666666657</c:v>
                </c:pt>
                <c:pt idx="12">
                  <c:v>100</c:v>
                </c:pt>
                <c:pt idx="13">
                  <c:v>100</c:v>
                </c:pt>
                <c:pt idx="14">
                  <c:v>100</c:v>
                </c:pt>
                <c:pt idx="15">
                  <c:v>100</c:v>
                </c:pt>
                <c:pt idx="16">
                  <c:v>100</c:v>
                </c:pt>
                <c:pt idx="17">
                  <c:v>50</c:v>
                </c:pt>
                <c:pt idx="18">
                  <c:v>100</c:v>
                </c:pt>
                <c:pt idx="19">
                  <c:v>100</c:v>
                </c:pt>
                <c:pt idx="20">
                  <c:v>50</c:v>
                </c:pt>
                <c:pt idx="21">
                  <c:v>50</c:v>
                </c:pt>
                <c:pt idx="22">
                  <c:v>100</c:v>
                </c:pt>
                <c:pt idx="23">
                  <c:v>50</c:v>
                </c:pt>
                <c:pt idx="24">
                  <c:v>100</c:v>
                </c:pt>
                <c:pt idx="25">
                  <c:v>100</c:v>
                </c:pt>
                <c:pt idx="26">
                  <c:v>100</c:v>
                </c:pt>
              </c:numCache>
            </c:numRef>
          </c:val>
        </c:ser>
        <c:marker val="1"/>
        <c:axId val="69304704"/>
        <c:axId val="69307008"/>
      </c:lineChart>
      <c:catAx>
        <c:axId val="69304704"/>
        <c:scaling>
          <c:orientation val="minMax"/>
        </c:scaling>
        <c:axPos val="b"/>
        <c:title>
          <c:tx>
            <c:rich>
              <a:bodyPr/>
              <a:lstStyle/>
              <a:p>
                <a:pPr>
                  <a:defRPr lang="es-AR" sz="1000" b="1" i="0" u="none" strike="noStrike" baseline="0">
                    <a:solidFill>
                      <a:srgbClr val="000000"/>
                    </a:solidFill>
                    <a:latin typeface="Arial"/>
                    <a:ea typeface="Arial"/>
                    <a:cs typeface="Arial"/>
                  </a:defRPr>
                </a:pPr>
                <a:r>
                  <a:rPr lang="es-ES"/>
                  <a:t>Observation set</a:t>
                </a:r>
              </a:p>
            </c:rich>
          </c:tx>
          <c:layout>
            <c:manualLayout>
              <c:xMode val="edge"/>
              <c:yMode val="edge"/>
              <c:x val="0.42202268526877712"/>
              <c:y val="0.94710102712770783"/>
            </c:manualLayout>
          </c:layout>
          <c:spPr>
            <a:noFill/>
            <a:ln w="25400">
              <a:noFill/>
            </a:ln>
          </c:spPr>
        </c:title>
        <c:numFmt formatCode="General" sourceLinked="1"/>
        <c:tickLblPos val="nextTo"/>
        <c:spPr>
          <a:ln w="3175">
            <a:solidFill>
              <a:srgbClr val="000000"/>
            </a:solidFill>
            <a:prstDash val="solid"/>
          </a:ln>
        </c:spPr>
        <c:txPr>
          <a:bodyPr rot="0" vert="horz"/>
          <a:lstStyle/>
          <a:p>
            <a:pPr>
              <a:defRPr lang="es-AR" sz="1000" b="0" i="0" u="none" strike="noStrike" baseline="0">
                <a:solidFill>
                  <a:srgbClr val="000000"/>
                </a:solidFill>
                <a:latin typeface="Arial"/>
                <a:ea typeface="Arial"/>
                <a:cs typeface="Arial"/>
              </a:defRPr>
            </a:pPr>
            <a:endParaRPr lang="es-AR"/>
          </a:p>
        </c:txPr>
        <c:crossAx val="69307008"/>
        <c:crosses val="autoZero"/>
        <c:auto val="1"/>
        <c:lblAlgn val="ctr"/>
        <c:lblOffset val="100"/>
        <c:tickLblSkip val="1"/>
        <c:tickMarkSkip val="1"/>
      </c:catAx>
      <c:valAx>
        <c:axId val="69307008"/>
        <c:scaling>
          <c:orientation val="minMax"/>
          <c:max val="100"/>
        </c:scaling>
        <c:axPos val="l"/>
        <c:majorGridlines>
          <c:spPr>
            <a:ln w="3175">
              <a:solidFill>
                <a:srgbClr val="000000"/>
              </a:solidFill>
              <a:prstDash val="solid"/>
            </a:ln>
          </c:spPr>
        </c:majorGridlines>
        <c:title>
          <c:tx>
            <c:rich>
              <a:bodyPr/>
              <a:lstStyle/>
              <a:p>
                <a:pPr>
                  <a:defRPr lang="es-AR" sz="1000" b="1" i="0" u="none" strike="noStrike" baseline="0">
                    <a:solidFill>
                      <a:srgbClr val="000000"/>
                    </a:solidFill>
                    <a:latin typeface="Arial"/>
                    <a:ea typeface="Arial"/>
                    <a:cs typeface="Arial"/>
                  </a:defRPr>
                </a:pPr>
                <a:r>
                  <a:rPr lang="es-ES" dirty="0"/>
                  <a:t> </a:t>
                </a:r>
                <a:r>
                  <a:rPr lang="es-ES" dirty="0" err="1" smtClean="0"/>
                  <a:t>Adherence</a:t>
                </a:r>
                <a:r>
                  <a:rPr lang="es-ES" dirty="0" smtClean="0"/>
                  <a:t> </a:t>
                </a:r>
                <a:r>
                  <a:rPr lang="es-ES" dirty="0"/>
                  <a:t>% </a:t>
                </a:r>
              </a:p>
            </c:rich>
          </c:tx>
          <c:layout>
            <c:manualLayout>
              <c:xMode val="edge"/>
              <c:yMode val="edge"/>
              <c:x val="6.5747671381359438E-2"/>
              <c:y val="0.43316400753619039"/>
            </c:manualLayout>
          </c:layout>
          <c:spPr>
            <a:noFill/>
            <a:ln w="25400">
              <a:noFill/>
            </a:ln>
          </c:spPr>
        </c:title>
        <c:numFmt formatCode="0" sourceLinked="1"/>
        <c:tickLblPos val="nextTo"/>
        <c:spPr>
          <a:ln w="3175">
            <a:solidFill>
              <a:srgbClr val="000000"/>
            </a:solidFill>
            <a:prstDash val="solid"/>
          </a:ln>
        </c:spPr>
        <c:txPr>
          <a:bodyPr rot="0" vert="horz"/>
          <a:lstStyle/>
          <a:p>
            <a:pPr>
              <a:defRPr lang="es-AR" sz="1000" b="0" i="0" u="none" strike="noStrike" baseline="0">
                <a:solidFill>
                  <a:srgbClr val="000000"/>
                </a:solidFill>
                <a:latin typeface="Arial"/>
                <a:ea typeface="Arial"/>
                <a:cs typeface="Arial"/>
              </a:defRPr>
            </a:pPr>
            <a:endParaRPr lang="es-AR"/>
          </a:p>
        </c:txPr>
        <c:crossAx val="69304704"/>
        <c:crosses val="autoZero"/>
        <c:crossBetween val="between"/>
      </c:valAx>
      <c:spPr>
        <a:solidFill>
          <a:srgbClr val="C0C0C0"/>
        </a:solidFill>
        <a:ln w="3175">
          <a:solidFill>
            <a:srgbClr val="000000"/>
          </a:solidFill>
          <a:prstDash val="solid"/>
        </a:ln>
      </c:spPr>
    </c:plotArea>
    <c:legend>
      <c:legendPos val="r"/>
      <c:layout>
        <c:manualLayout>
          <c:xMode val="edge"/>
          <c:yMode val="edge"/>
          <c:x val="0.91632231079698256"/>
          <c:y val="0.49746198674318248"/>
          <c:w val="8.264464873638476E-2"/>
          <c:h val="3.5533075314738212E-2"/>
        </c:manualLayout>
      </c:layout>
      <c:spPr>
        <a:solidFill>
          <a:srgbClr val="FFFFFF"/>
        </a:solidFill>
        <a:ln w="3175">
          <a:solidFill>
            <a:srgbClr val="000000"/>
          </a:solidFill>
          <a:prstDash val="solid"/>
        </a:ln>
      </c:spPr>
      <c:txPr>
        <a:bodyPr/>
        <a:lstStyle/>
        <a:p>
          <a:pPr>
            <a:defRPr lang="es-AR" sz="845" b="0" i="0" u="none" strike="noStrike" baseline="0">
              <a:solidFill>
                <a:srgbClr val="000000"/>
              </a:solidFill>
              <a:latin typeface="Arial"/>
              <a:ea typeface="Arial"/>
              <a:cs typeface="Arial"/>
            </a:defRPr>
          </a:pPr>
          <a:endParaRPr lang="es-AR"/>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s-A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AR"/>
  <c:chart>
    <c:autoTitleDeleted val="1"/>
    <c:plotArea>
      <c:layout>
        <c:manualLayout>
          <c:layoutTarget val="inner"/>
          <c:xMode val="edge"/>
          <c:yMode val="edge"/>
          <c:x val="0.11860254049358251"/>
          <c:y val="9.8123772038813298E-2"/>
          <c:w val="0.83557394002068253"/>
          <c:h val="0.76610169491525471"/>
        </c:manualLayout>
      </c:layout>
      <c:lineChart>
        <c:grouping val="standard"/>
        <c:ser>
          <c:idx val="2"/>
          <c:order val="0"/>
          <c:tx>
            <c:strRef>
              <c:f>'Observation sets'!$D$2</c:f>
              <c:strCache>
                <c:ptCount val="1"/>
                <c:pt idx="0">
                  <c:v>Overall</c:v>
                </c:pt>
              </c:strCache>
            </c:strRef>
          </c:tx>
          <c:spPr>
            <a:ln w="25400">
              <a:solidFill>
                <a:srgbClr val="FF0000"/>
              </a:solidFill>
              <a:prstDash val="solid"/>
            </a:ln>
          </c:spPr>
          <c:marker>
            <c:symbol val="triangle"/>
            <c:size val="9"/>
            <c:spPr>
              <a:solidFill>
                <a:srgbClr val="FF0000"/>
              </a:solidFill>
              <a:ln>
                <a:solidFill>
                  <a:srgbClr val="FF0000"/>
                </a:solidFill>
                <a:prstDash val="solid"/>
              </a:ln>
            </c:spPr>
          </c:marker>
          <c:cat>
            <c:numRef>
              <c:f>'3 CONTROL NAR 2 ENERO 15.xls'!axis_range</c:f>
              <c:numCache>
                <c:formatCode>General</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cat>
          <c:val>
            <c:numRef>
              <c:f>'3 CONTROL NAR 2 ENERO 15.xls'!c_data_range</c:f>
              <c:numCache>
                <c:formatCode>0</c:formatCode>
                <c:ptCount val="20"/>
                <c:pt idx="0">
                  <c:v>0</c:v>
                </c:pt>
                <c:pt idx="1">
                  <c:v>0</c:v>
                </c:pt>
                <c:pt idx="2">
                  <c:v>0</c:v>
                </c:pt>
                <c:pt idx="3">
                  <c:v>0</c:v>
                </c:pt>
                <c:pt idx="4">
                  <c:v>0</c:v>
                </c:pt>
                <c:pt idx="5">
                  <c:v>0</c:v>
                </c:pt>
                <c:pt idx="6">
                  <c:v>100</c:v>
                </c:pt>
                <c:pt idx="7">
                  <c:v>100</c:v>
                </c:pt>
                <c:pt idx="8">
                  <c:v>0</c:v>
                </c:pt>
                <c:pt idx="9">
                  <c:v>0</c:v>
                </c:pt>
                <c:pt idx="10">
                  <c:v>100</c:v>
                </c:pt>
                <c:pt idx="11">
                  <c:v>0</c:v>
                </c:pt>
                <c:pt idx="12">
                  <c:v>0</c:v>
                </c:pt>
                <c:pt idx="13">
                  <c:v>0</c:v>
                </c:pt>
                <c:pt idx="14">
                  <c:v>100</c:v>
                </c:pt>
                <c:pt idx="15">
                  <c:v>0</c:v>
                </c:pt>
                <c:pt idx="16">
                  <c:v>100</c:v>
                </c:pt>
                <c:pt idx="17">
                  <c:v>0</c:v>
                </c:pt>
                <c:pt idx="18">
                  <c:v>50</c:v>
                </c:pt>
                <c:pt idx="19">
                  <c:v>0</c:v>
                </c:pt>
              </c:numCache>
            </c:numRef>
          </c:val>
        </c:ser>
        <c:marker val="1"/>
        <c:axId val="67829760"/>
        <c:axId val="70222592"/>
      </c:lineChart>
      <c:catAx>
        <c:axId val="67829760"/>
        <c:scaling>
          <c:orientation val="minMax"/>
        </c:scaling>
        <c:axPos val="b"/>
        <c:title>
          <c:tx>
            <c:rich>
              <a:bodyPr/>
              <a:lstStyle/>
              <a:p>
                <a:pPr>
                  <a:defRPr lang="es-AR" sz="1000" b="1" i="0" u="none" strike="noStrike" baseline="0">
                    <a:solidFill>
                      <a:srgbClr val="000000"/>
                    </a:solidFill>
                    <a:latin typeface="Arial"/>
                    <a:ea typeface="Arial"/>
                    <a:cs typeface="Arial"/>
                  </a:defRPr>
                </a:pPr>
                <a:r>
                  <a:rPr lang="es-ES"/>
                  <a:t>Observation set</a:t>
                </a:r>
              </a:p>
            </c:rich>
          </c:tx>
          <c:layout>
            <c:manualLayout>
              <c:xMode val="edge"/>
              <c:yMode val="edge"/>
              <c:x val="0.434332988624615"/>
              <c:y val="0.9440677966101696"/>
            </c:manualLayout>
          </c:layout>
          <c:spPr>
            <a:noFill/>
            <a:ln w="25400">
              <a:noFill/>
            </a:ln>
          </c:spPr>
        </c:title>
        <c:numFmt formatCode="General" sourceLinked="1"/>
        <c:tickLblPos val="nextTo"/>
        <c:spPr>
          <a:ln w="3175">
            <a:solidFill>
              <a:srgbClr val="000000"/>
            </a:solidFill>
            <a:prstDash val="solid"/>
          </a:ln>
        </c:spPr>
        <c:txPr>
          <a:bodyPr rot="0" vert="horz"/>
          <a:lstStyle/>
          <a:p>
            <a:pPr rtl="1">
              <a:defRPr lang="es-AR" sz="1000" b="0" i="0" u="none" strike="noStrike" baseline="0">
                <a:solidFill>
                  <a:srgbClr val="000000"/>
                </a:solidFill>
                <a:latin typeface="Arial"/>
                <a:ea typeface="Arial"/>
                <a:cs typeface="Arial"/>
              </a:defRPr>
            </a:pPr>
            <a:endParaRPr lang="es-AR"/>
          </a:p>
        </c:txPr>
        <c:crossAx val="70222592"/>
        <c:crosses val="autoZero"/>
        <c:auto val="1"/>
        <c:lblAlgn val="ctr"/>
        <c:lblOffset val="100"/>
        <c:tickLblSkip val="1"/>
        <c:tickMarkSkip val="1"/>
      </c:catAx>
      <c:valAx>
        <c:axId val="70222592"/>
        <c:scaling>
          <c:orientation val="minMax"/>
          <c:max val="100"/>
        </c:scaling>
        <c:axPos val="l"/>
        <c:majorGridlines>
          <c:spPr>
            <a:ln w="3175">
              <a:solidFill>
                <a:srgbClr val="000000"/>
              </a:solidFill>
              <a:prstDash val="solid"/>
            </a:ln>
          </c:spPr>
        </c:majorGridlines>
        <c:title>
          <c:tx>
            <c:rich>
              <a:bodyPr/>
              <a:lstStyle/>
              <a:p>
                <a:pPr>
                  <a:defRPr lang="es-AR" sz="1000" b="1" i="0" u="none" strike="noStrike" baseline="0">
                    <a:solidFill>
                      <a:srgbClr val="000000"/>
                    </a:solidFill>
                    <a:latin typeface="Arial"/>
                    <a:ea typeface="Arial"/>
                    <a:cs typeface="Arial"/>
                  </a:defRPr>
                </a:pPr>
                <a:r>
                  <a:rPr lang="es-ES" dirty="0" err="1" smtClean="0"/>
                  <a:t>Adherence</a:t>
                </a:r>
                <a:r>
                  <a:rPr lang="es-ES" dirty="0" smtClean="0"/>
                  <a:t> </a:t>
                </a:r>
                <a:r>
                  <a:rPr lang="es-ES" dirty="0"/>
                  <a:t>% </a:t>
                </a:r>
              </a:p>
            </c:rich>
          </c:tx>
          <c:layout>
            <c:manualLayout>
              <c:xMode val="edge"/>
              <c:yMode val="edge"/>
              <c:x val="1.1375387797311285E-2"/>
              <c:y val="0.42542372881356061"/>
            </c:manualLayout>
          </c:layout>
          <c:spPr>
            <a:noFill/>
            <a:ln w="25400">
              <a:noFill/>
            </a:ln>
          </c:spPr>
        </c:title>
        <c:numFmt formatCode="0" sourceLinked="1"/>
        <c:tickLblPos val="nextTo"/>
        <c:spPr>
          <a:ln w="3175">
            <a:solidFill>
              <a:srgbClr val="000000"/>
            </a:solidFill>
            <a:prstDash val="solid"/>
          </a:ln>
        </c:spPr>
        <c:txPr>
          <a:bodyPr rot="0" vert="horz"/>
          <a:lstStyle/>
          <a:p>
            <a:pPr rtl="1">
              <a:defRPr lang="es-AR" sz="1000" b="0" i="0" u="none" strike="noStrike" baseline="0">
                <a:solidFill>
                  <a:srgbClr val="000000"/>
                </a:solidFill>
                <a:latin typeface="Arial"/>
                <a:ea typeface="Arial"/>
                <a:cs typeface="Arial"/>
              </a:defRPr>
            </a:pPr>
            <a:endParaRPr lang="es-AR"/>
          </a:p>
        </c:txPr>
        <c:crossAx val="67829760"/>
        <c:crosses val="autoZero"/>
        <c:crossBetween val="between"/>
      </c:valAx>
      <c:spPr>
        <a:solidFill>
          <a:srgbClr val="C0C0C0"/>
        </a:solidFill>
        <a:ln w="3175">
          <a:solidFill>
            <a:srgbClr val="000000"/>
          </a:solidFill>
          <a:prstDash val="solid"/>
        </a:ln>
      </c:spPr>
    </c:plotArea>
    <c:legend>
      <c:legendPos val="r"/>
      <c:layout>
        <c:manualLayout>
          <c:xMode val="edge"/>
          <c:yMode val="edge"/>
          <c:x val="0.91623578076524947"/>
          <c:y val="0.488135593220339"/>
          <c:w val="8.2730093071354704E-2"/>
          <c:h val="3.55932203389831E-2"/>
        </c:manualLayout>
      </c:layout>
      <c:spPr>
        <a:solidFill>
          <a:srgbClr val="FFFFFF"/>
        </a:solidFill>
        <a:ln w="3175">
          <a:solidFill>
            <a:srgbClr val="000000"/>
          </a:solidFill>
          <a:prstDash val="solid"/>
        </a:ln>
      </c:spPr>
      <c:txPr>
        <a:bodyPr/>
        <a:lstStyle/>
        <a:p>
          <a:pPr>
            <a:defRPr lang="es-AR" sz="920" b="0" i="0" u="none" strike="noStrike" baseline="0">
              <a:solidFill>
                <a:srgbClr val="000000"/>
              </a:solidFill>
              <a:latin typeface="Arial"/>
              <a:ea typeface="Arial"/>
              <a:cs typeface="Arial"/>
            </a:defRPr>
          </a:pPr>
          <a:endParaRPr lang="es-AR"/>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s-A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AR"/>
  <c:chart>
    <c:autoTitleDeleted val="1"/>
    <c:plotArea>
      <c:layout>
        <c:manualLayout>
          <c:layoutTarget val="inner"/>
          <c:xMode val="edge"/>
          <c:yMode val="edge"/>
          <c:x val="0.12039956087922567"/>
          <c:y val="2.1749256757682453E-2"/>
          <c:w val="0.80055721507840305"/>
          <c:h val="0.83040374840733722"/>
        </c:manualLayout>
      </c:layout>
      <c:lineChart>
        <c:grouping val="standard"/>
        <c:ser>
          <c:idx val="2"/>
          <c:order val="0"/>
          <c:tx>
            <c:strRef>
              <c:f>'Observation sets'!$D$2</c:f>
              <c:strCache>
                <c:ptCount val="1"/>
                <c:pt idx="0">
                  <c:v>Overall</c:v>
                </c:pt>
              </c:strCache>
            </c:strRef>
          </c:tx>
          <c:spPr>
            <a:ln w="25400">
              <a:solidFill>
                <a:srgbClr val="FF0000"/>
              </a:solidFill>
              <a:prstDash val="solid"/>
            </a:ln>
          </c:spPr>
          <c:marker>
            <c:symbol val="triangle"/>
            <c:size val="9"/>
            <c:spPr>
              <a:solidFill>
                <a:srgbClr val="FF0000"/>
              </a:solidFill>
              <a:ln>
                <a:solidFill>
                  <a:srgbClr val="FF0000"/>
                </a:solidFill>
                <a:prstDash val="solid"/>
              </a:ln>
            </c:spPr>
          </c:marker>
          <c:cat>
            <c:numRef>
              <c:f>[0]!axis_range</c:f>
              <c:numCache>
                <c:formatCode>General</c:formatCode>
                <c:ptCount val="26"/>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numCache>
            </c:numRef>
          </c:cat>
          <c:val>
            <c:numRef>
              <c:f>[0]!c_data_range</c:f>
              <c:numCache>
                <c:formatCode>0</c:formatCode>
                <c:ptCount val="26"/>
                <c:pt idx="0">
                  <c:v>0</c:v>
                </c:pt>
                <c:pt idx="1">
                  <c:v>0</c:v>
                </c:pt>
                <c:pt idx="2">
                  <c:v>0</c:v>
                </c:pt>
                <c:pt idx="3">
                  <c:v>0</c:v>
                </c:pt>
                <c:pt idx="4">
                  <c:v>0</c:v>
                </c:pt>
                <c:pt idx="5">
                  <c:v>50</c:v>
                </c:pt>
                <c:pt idx="6">
                  <c:v>50</c:v>
                </c:pt>
                <c:pt idx="7">
                  <c:v>50</c:v>
                </c:pt>
                <c:pt idx="8">
                  <c:v>0</c:v>
                </c:pt>
                <c:pt idx="9">
                  <c:v>0</c:v>
                </c:pt>
                <c:pt idx="10">
                  <c:v>100</c:v>
                </c:pt>
                <c:pt idx="11">
                  <c:v>100</c:v>
                </c:pt>
                <c:pt idx="12">
                  <c:v>100</c:v>
                </c:pt>
                <c:pt idx="13">
                  <c:v>100</c:v>
                </c:pt>
                <c:pt idx="14">
                  <c:v>0</c:v>
                </c:pt>
                <c:pt idx="15">
                  <c:v>0</c:v>
                </c:pt>
                <c:pt idx="16">
                  <c:v>0</c:v>
                </c:pt>
                <c:pt idx="17">
                  <c:v>100</c:v>
                </c:pt>
                <c:pt idx="18">
                  <c:v>0</c:v>
                </c:pt>
                <c:pt idx="19">
                  <c:v>100</c:v>
                </c:pt>
                <c:pt idx="20">
                  <c:v>0</c:v>
                </c:pt>
                <c:pt idx="21">
                  <c:v>0</c:v>
                </c:pt>
                <c:pt idx="22">
                  <c:v>100</c:v>
                </c:pt>
                <c:pt idx="23">
                  <c:v>0</c:v>
                </c:pt>
                <c:pt idx="24">
                  <c:v>100</c:v>
                </c:pt>
                <c:pt idx="25">
                  <c:v>100</c:v>
                </c:pt>
              </c:numCache>
            </c:numRef>
          </c:val>
        </c:ser>
        <c:marker val="1"/>
        <c:axId val="70230784"/>
        <c:axId val="70248704"/>
      </c:lineChart>
      <c:catAx>
        <c:axId val="70230784"/>
        <c:scaling>
          <c:orientation val="minMax"/>
        </c:scaling>
        <c:axPos val="b"/>
        <c:title>
          <c:tx>
            <c:rich>
              <a:bodyPr/>
              <a:lstStyle/>
              <a:p>
                <a:pPr>
                  <a:defRPr lang="es-AR" sz="1000" b="1" i="0" u="none" strike="noStrike" baseline="0">
                    <a:solidFill>
                      <a:srgbClr val="000000"/>
                    </a:solidFill>
                    <a:latin typeface="Arial"/>
                    <a:ea typeface="Arial"/>
                    <a:cs typeface="Arial"/>
                  </a:defRPr>
                </a:pPr>
                <a:r>
                  <a:rPr lang="es-ES"/>
                  <a:t>Observation set</a:t>
                </a:r>
              </a:p>
            </c:rich>
          </c:tx>
          <c:layout>
            <c:manualLayout>
              <c:xMode val="edge"/>
              <c:yMode val="edge"/>
              <c:x val="0.43433298862461411"/>
              <c:y val="0.9440677966101696"/>
            </c:manualLayout>
          </c:layout>
          <c:spPr>
            <a:noFill/>
            <a:ln w="25400">
              <a:noFill/>
            </a:ln>
          </c:spPr>
        </c:title>
        <c:numFmt formatCode="General" sourceLinked="1"/>
        <c:tickLblPos val="nextTo"/>
        <c:spPr>
          <a:ln w="3175">
            <a:solidFill>
              <a:srgbClr val="000000"/>
            </a:solidFill>
            <a:prstDash val="solid"/>
          </a:ln>
        </c:spPr>
        <c:txPr>
          <a:bodyPr rot="0" vert="horz"/>
          <a:lstStyle/>
          <a:p>
            <a:pPr rtl="1">
              <a:defRPr lang="es-AR" sz="1000" b="0" i="0" u="none" strike="noStrike" baseline="0">
                <a:solidFill>
                  <a:srgbClr val="000000"/>
                </a:solidFill>
                <a:latin typeface="Arial"/>
                <a:ea typeface="Arial"/>
                <a:cs typeface="Arial"/>
              </a:defRPr>
            </a:pPr>
            <a:endParaRPr lang="es-AR"/>
          </a:p>
        </c:txPr>
        <c:crossAx val="70248704"/>
        <c:crosses val="autoZero"/>
        <c:auto val="1"/>
        <c:lblAlgn val="ctr"/>
        <c:lblOffset val="100"/>
        <c:tickLblSkip val="1"/>
        <c:tickMarkSkip val="1"/>
      </c:catAx>
      <c:valAx>
        <c:axId val="70248704"/>
        <c:scaling>
          <c:orientation val="minMax"/>
          <c:max val="100"/>
        </c:scaling>
        <c:axPos val="l"/>
        <c:majorGridlines>
          <c:spPr>
            <a:ln w="3175">
              <a:solidFill>
                <a:srgbClr val="000000"/>
              </a:solidFill>
              <a:prstDash val="solid"/>
            </a:ln>
          </c:spPr>
        </c:majorGridlines>
        <c:title>
          <c:tx>
            <c:rich>
              <a:bodyPr/>
              <a:lstStyle/>
              <a:p>
                <a:pPr>
                  <a:defRPr lang="es-AR" sz="1000" b="1" i="0" u="none" strike="noStrike" baseline="0">
                    <a:solidFill>
                      <a:srgbClr val="000000"/>
                    </a:solidFill>
                    <a:latin typeface="Arial"/>
                    <a:ea typeface="Arial"/>
                    <a:cs typeface="Arial"/>
                  </a:defRPr>
                </a:pPr>
                <a:r>
                  <a:rPr lang="es-ES" dirty="0"/>
                  <a:t> </a:t>
                </a:r>
                <a:r>
                  <a:rPr lang="es-ES" dirty="0" err="1" smtClean="0"/>
                  <a:t>Adherence</a:t>
                </a:r>
                <a:r>
                  <a:rPr lang="es-ES" dirty="0" smtClean="0"/>
                  <a:t> </a:t>
                </a:r>
                <a:r>
                  <a:rPr lang="es-ES" dirty="0"/>
                  <a:t>% </a:t>
                </a:r>
              </a:p>
            </c:rich>
          </c:tx>
          <c:layout>
            <c:manualLayout>
              <c:xMode val="edge"/>
              <c:yMode val="edge"/>
              <c:x val="1.1375387797311285E-2"/>
              <c:y val="0.42542372881356016"/>
            </c:manualLayout>
          </c:layout>
          <c:spPr>
            <a:noFill/>
            <a:ln w="25400">
              <a:noFill/>
            </a:ln>
          </c:spPr>
        </c:title>
        <c:numFmt formatCode="0" sourceLinked="1"/>
        <c:tickLblPos val="nextTo"/>
        <c:spPr>
          <a:ln w="3175">
            <a:solidFill>
              <a:srgbClr val="000000"/>
            </a:solidFill>
            <a:prstDash val="solid"/>
          </a:ln>
        </c:spPr>
        <c:txPr>
          <a:bodyPr rot="0" vert="horz"/>
          <a:lstStyle/>
          <a:p>
            <a:pPr rtl="1">
              <a:defRPr lang="es-AR" sz="1000" b="0" i="0" u="none" strike="noStrike" baseline="0">
                <a:solidFill>
                  <a:srgbClr val="000000"/>
                </a:solidFill>
                <a:latin typeface="Arial"/>
                <a:ea typeface="Arial"/>
                <a:cs typeface="Arial"/>
              </a:defRPr>
            </a:pPr>
            <a:endParaRPr lang="es-AR"/>
          </a:p>
        </c:txPr>
        <c:crossAx val="70230784"/>
        <c:crosses val="autoZero"/>
        <c:crossBetween val="between"/>
      </c:valAx>
      <c:spPr>
        <a:solidFill>
          <a:srgbClr val="C0C0C0"/>
        </a:solidFill>
        <a:ln w="3175">
          <a:solidFill>
            <a:srgbClr val="000000"/>
          </a:solidFill>
          <a:prstDash val="solid"/>
        </a:ln>
      </c:spPr>
    </c:plotArea>
    <c:legend>
      <c:legendPos val="r"/>
      <c:layout>
        <c:manualLayout>
          <c:xMode val="edge"/>
          <c:yMode val="edge"/>
          <c:x val="0.91623578076525081"/>
          <c:y val="0.488135593220339"/>
          <c:w val="8.2730093071354704E-2"/>
          <c:h val="3.55932203389831E-2"/>
        </c:manualLayout>
      </c:layout>
      <c:spPr>
        <a:solidFill>
          <a:srgbClr val="FFFFFF"/>
        </a:solidFill>
        <a:ln w="3175">
          <a:solidFill>
            <a:srgbClr val="000000"/>
          </a:solidFill>
          <a:prstDash val="solid"/>
        </a:ln>
      </c:spPr>
      <c:txPr>
        <a:bodyPr/>
        <a:lstStyle/>
        <a:p>
          <a:pPr>
            <a:defRPr lang="es-AR" sz="845" b="0" i="0" u="none" strike="noStrike" baseline="0">
              <a:solidFill>
                <a:srgbClr val="000000"/>
              </a:solidFill>
              <a:latin typeface="Arial"/>
              <a:ea typeface="Arial"/>
              <a:cs typeface="Arial"/>
            </a:defRPr>
          </a:pPr>
          <a:endParaRPr lang="es-AR"/>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s-A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AR"/>
  <c:chart>
    <c:autoTitleDeleted val="1"/>
    <c:plotArea>
      <c:layout>
        <c:manualLayout>
          <c:layoutTarget val="inner"/>
          <c:xMode val="edge"/>
          <c:yMode val="edge"/>
          <c:x val="0.13273147050753964"/>
          <c:y val="8.3292279864288041E-2"/>
          <c:w val="0.86224058897198652"/>
          <c:h val="0.76986378147922241"/>
        </c:manualLayout>
      </c:layout>
      <c:lineChart>
        <c:grouping val="standard"/>
        <c:ser>
          <c:idx val="2"/>
          <c:order val="0"/>
          <c:tx>
            <c:strRef>
              <c:f>'Observation sets'!$H$2</c:f>
              <c:strCache>
                <c:ptCount val="1"/>
                <c:pt idx="0">
                  <c:v>Overall</c:v>
                </c:pt>
              </c:strCache>
            </c:strRef>
          </c:tx>
          <c:spPr>
            <a:ln w="25400">
              <a:solidFill>
                <a:srgbClr val="FF0000"/>
              </a:solidFill>
              <a:prstDash val="solid"/>
            </a:ln>
          </c:spPr>
          <c:marker>
            <c:symbol val="triangle"/>
            <c:size val="9"/>
            <c:spPr>
              <a:solidFill>
                <a:srgbClr val="FF0000"/>
              </a:solidFill>
              <a:ln>
                <a:solidFill>
                  <a:srgbClr val="FF0000"/>
                </a:solidFill>
                <a:prstDash val="solid"/>
              </a:ln>
            </c:spPr>
          </c:marker>
          <c:cat>
            <c:numRef>
              <c:f>[0]!axis_range</c:f>
              <c:numCache>
                <c:formatCode>General</c:formatCode>
                <c:ptCount val="14"/>
                <c:pt idx="0">
                  <c:v>1</c:v>
                </c:pt>
                <c:pt idx="1">
                  <c:v>2</c:v>
                </c:pt>
                <c:pt idx="2">
                  <c:v>3</c:v>
                </c:pt>
                <c:pt idx="3">
                  <c:v>4</c:v>
                </c:pt>
                <c:pt idx="4">
                  <c:v>5</c:v>
                </c:pt>
                <c:pt idx="5">
                  <c:v>6</c:v>
                </c:pt>
                <c:pt idx="6">
                  <c:v>7</c:v>
                </c:pt>
                <c:pt idx="7">
                  <c:v>8</c:v>
                </c:pt>
                <c:pt idx="8">
                  <c:v>9</c:v>
                </c:pt>
                <c:pt idx="9">
                  <c:v>10</c:v>
                </c:pt>
                <c:pt idx="10">
                  <c:v>11</c:v>
                </c:pt>
                <c:pt idx="11">
                  <c:v>12</c:v>
                </c:pt>
                <c:pt idx="12">
                  <c:v>13</c:v>
                </c:pt>
                <c:pt idx="13">
                  <c:v>14</c:v>
                </c:pt>
              </c:numCache>
            </c:numRef>
          </c:cat>
          <c:val>
            <c:numRef>
              <c:f>[0]!g_data_range</c:f>
              <c:numCache>
                <c:formatCode>0</c:formatCode>
                <c:ptCount val="14"/>
                <c:pt idx="0">
                  <c:v>0</c:v>
                </c:pt>
                <c:pt idx="1">
                  <c:v>100</c:v>
                </c:pt>
                <c:pt idx="2">
                  <c:v>50</c:v>
                </c:pt>
                <c:pt idx="3">
                  <c:v>0</c:v>
                </c:pt>
                <c:pt idx="4">
                  <c:v>100</c:v>
                </c:pt>
                <c:pt idx="5">
                  <c:v>0</c:v>
                </c:pt>
                <c:pt idx="6">
                  <c:v>0</c:v>
                </c:pt>
                <c:pt idx="7">
                  <c:v>0</c:v>
                </c:pt>
                <c:pt idx="8">
                  <c:v>100</c:v>
                </c:pt>
                <c:pt idx="9">
                  <c:v>100</c:v>
                </c:pt>
                <c:pt idx="10">
                  <c:v>100</c:v>
                </c:pt>
                <c:pt idx="11">
                  <c:v>0</c:v>
                </c:pt>
                <c:pt idx="12">
                  <c:v>0</c:v>
                </c:pt>
                <c:pt idx="13">
                  <c:v>100</c:v>
                </c:pt>
              </c:numCache>
            </c:numRef>
          </c:val>
        </c:ser>
        <c:marker val="1"/>
        <c:axId val="70695168"/>
        <c:axId val="70701824"/>
      </c:lineChart>
      <c:catAx>
        <c:axId val="70695168"/>
        <c:scaling>
          <c:orientation val="minMax"/>
        </c:scaling>
        <c:axPos val="b"/>
        <c:title>
          <c:tx>
            <c:rich>
              <a:bodyPr/>
              <a:lstStyle/>
              <a:p>
                <a:pPr>
                  <a:defRPr lang="es-AR" sz="1000" b="1" i="0" u="none" strike="noStrike" baseline="0">
                    <a:solidFill>
                      <a:srgbClr val="000000"/>
                    </a:solidFill>
                    <a:latin typeface="Arial"/>
                    <a:ea typeface="Arial"/>
                    <a:cs typeface="Arial"/>
                  </a:defRPr>
                </a:pPr>
                <a:r>
                  <a:rPr lang="es-ES"/>
                  <a:t>Observation set</a:t>
                </a:r>
              </a:p>
            </c:rich>
          </c:tx>
          <c:layout>
            <c:manualLayout>
              <c:xMode val="edge"/>
              <c:yMode val="edge"/>
              <c:x val="0.43115833709950435"/>
              <c:y val="0.9487859503022088"/>
            </c:manualLayout>
          </c:layout>
          <c:spPr>
            <a:noFill/>
            <a:ln w="25400">
              <a:noFill/>
            </a:ln>
          </c:spPr>
        </c:title>
        <c:numFmt formatCode="General" sourceLinked="1"/>
        <c:tickLblPos val="nextTo"/>
        <c:spPr>
          <a:ln w="3175">
            <a:solidFill>
              <a:srgbClr val="000000"/>
            </a:solidFill>
            <a:prstDash val="solid"/>
          </a:ln>
        </c:spPr>
        <c:txPr>
          <a:bodyPr rot="0" vert="horz"/>
          <a:lstStyle/>
          <a:p>
            <a:pPr rtl="1">
              <a:defRPr lang="es-AR" sz="1000" b="0" i="0" u="none" strike="noStrike" baseline="0">
                <a:solidFill>
                  <a:srgbClr val="000000"/>
                </a:solidFill>
                <a:latin typeface="Arial"/>
                <a:ea typeface="Arial"/>
                <a:cs typeface="Arial"/>
              </a:defRPr>
            </a:pPr>
            <a:endParaRPr lang="es-AR"/>
          </a:p>
        </c:txPr>
        <c:crossAx val="70701824"/>
        <c:crosses val="autoZero"/>
        <c:auto val="1"/>
        <c:lblAlgn val="ctr"/>
        <c:lblOffset val="100"/>
        <c:tickLblSkip val="1"/>
        <c:tickMarkSkip val="1"/>
      </c:catAx>
      <c:valAx>
        <c:axId val="70701824"/>
        <c:scaling>
          <c:orientation val="minMax"/>
          <c:max val="100"/>
        </c:scaling>
        <c:axPos val="l"/>
        <c:majorGridlines>
          <c:spPr>
            <a:ln w="3175">
              <a:solidFill>
                <a:srgbClr val="000000"/>
              </a:solidFill>
              <a:prstDash val="solid"/>
            </a:ln>
          </c:spPr>
        </c:majorGridlines>
        <c:title>
          <c:tx>
            <c:rich>
              <a:bodyPr/>
              <a:lstStyle/>
              <a:p>
                <a:pPr>
                  <a:defRPr lang="es-AR" sz="1000" b="1" i="0" u="none" strike="noStrike" baseline="0">
                    <a:solidFill>
                      <a:srgbClr val="000000"/>
                    </a:solidFill>
                    <a:latin typeface="Arial"/>
                    <a:ea typeface="Arial"/>
                    <a:cs typeface="Arial"/>
                  </a:defRPr>
                </a:pPr>
                <a:r>
                  <a:rPr lang="es-ES" dirty="0" err="1" smtClean="0"/>
                  <a:t>Adherence</a:t>
                </a:r>
                <a:r>
                  <a:rPr lang="es-ES" baseline="0" dirty="0" smtClean="0"/>
                  <a:t> </a:t>
                </a:r>
                <a:r>
                  <a:rPr lang="es-ES" dirty="0" smtClean="0"/>
                  <a:t> </a:t>
                </a:r>
                <a:r>
                  <a:rPr lang="es-ES" dirty="0"/>
                  <a:t>% </a:t>
                </a:r>
              </a:p>
            </c:rich>
          </c:tx>
          <c:layout>
            <c:manualLayout>
              <c:xMode val="edge"/>
              <c:yMode val="edge"/>
              <c:x val="1.1375387797311285E-2"/>
              <c:y val="0.42542372881356061"/>
            </c:manualLayout>
          </c:layout>
          <c:spPr>
            <a:noFill/>
            <a:ln w="25400">
              <a:noFill/>
            </a:ln>
          </c:spPr>
        </c:title>
        <c:numFmt formatCode="0" sourceLinked="1"/>
        <c:tickLblPos val="nextTo"/>
        <c:spPr>
          <a:ln w="3175">
            <a:solidFill>
              <a:srgbClr val="000000"/>
            </a:solidFill>
            <a:prstDash val="solid"/>
          </a:ln>
        </c:spPr>
        <c:txPr>
          <a:bodyPr rot="0" vert="horz"/>
          <a:lstStyle/>
          <a:p>
            <a:pPr rtl="1">
              <a:defRPr lang="es-AR" sz="1000" b="0" i="0" u="none" strike="noStrike" baseline="0">
                <a:solidFill>
                  <a:srgbClr val="000000"/>
                </a:solidFill>
                <a:latin typeface="Arial"/>
                <a:ea typeface="Arial"/>
                <a:cs typeface="Arial"/>
              </a:defRPr>
            </a:pPr>
            <a:endParaRPr lang="es-AR"/>
          </a:p>
        </c:txPr>
        <c:crossAx val="70695168"/>
        <c:crosses val="autoZero"/>
        <c:crossBetween val="between"/>
      </c:valAx>
      <c:spPr>
        <a:solidFill>
          <a:srgbClr val="C0C0C0"/>
        </a:solidFill>
        <a:ln w="3175">
          <a:solidFill>
            <a:srgbClr val="000000"/>
          </a:solidFill>
          <a:prstDash val="solid"/>
        </a:ln>
      </c:spPr>
    </c:plotArea>
    <c:legend>
      <c:legendPos val="r"/>
      <c:layout>
        <c:manualLayout>
          <c:xMode val="edge"/>
          <c:yMode val="edge"/>
          <c:x val="0.91623578076524947"/>
          <c:y val="0.488135593220339"/>
          <c:w val="8.2730093071354704E-2"/>
          <c:h val="3.55932203389831E-2"/>
        </c:manualLayout>
      </c:layout>
      <c:spPr>
        <a:solidFill>
          <a:srgbClr val="FFFFFF"/>
        </a:solidFill>
        <a:ln w="3175">
          <a:solidFill>
            <a:srgbClr val="000000"/>
          </a:solidFill>
          <a:prstDash val="solid"/>
        </a:ln>
      </c:spPr>
      <c:txPr>
        <a:bodyPr/>
        <a:lstStyle/>
        <a:p>
          <a:pPr>
            <a:defRPr lang="es-AR" sz="775" b="0" i="0" u="none" strike="noStrike" baseline="0">
              <a:solidFill>
                <a:srgbClr val="000000"/>
              </a:solidFill>
              <a:latin typeface="Arial"/>
              <a:ea typeface="Arial"/>
              <a:cs typeface="Arial"/>
            </a:defRPr>
          </a:pPr>
          <a:endParaRPr lang="es-AR"/>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s-A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AR"/>
  <c:chart>
    <c:autoTitleDeleted val="1"/>
    <c:plotArea>
      <c:layout>
        <c:manualLayout>
          <c:layoutTarget val="inner"/>
          <c:xMode val="edge"/>
          <c:yMode val="edge"/>
          <c:x val="0.12773918807573201"/>
          <c:y val="8.726325318040469E-2"/>
          <c:w val="0.87004413540139935"/>
          <c:h val="0.75567870655108771"/>
        </c:manualLayout>
      </c:layout>
      <c:lineChart>
        <c:grouping val="standard"/>
        <c:ser>
          <c:idx val="2"/>
          <c:order val="0"/>
          <c:tx>
            <c:strRef>
              <c:f>'Observation sets'!$H$2</c:f>
              <c:strCache>
                <c:ptCount val="1"/>
                <c:pt idx="0">
                  <c:v>Overall</c:v>
                </c:pt>
              </c:strCache>
            </c:strRef>
          </c:tx>
          <c:spPr>
            <a:ln w="25400">
              <a:solidFill>
                <a:srgbClr val="FF0000"/>
              </a:solidFill>
              <a:prstDash val="solid"/>
            </a:ln>
          </c:spPr>
          <c:marker>
            <c:symbol val="triangle"/>
            <c:size val="9"/>
            <c:spPr>
              <a:solidFill>
                <a:srgbClr val="FF0000"/>
              </a:solidFill>
              <a:ln>
                <a:solidFill>
                  <a:srgbClr val="FF0000"/>
                </a:solidFill>
                <a:prstDash val="solid"/>
              </a:ln>
            </c:spPr>
          </c:marker>
          <c:cat>
            <c:numRef>
              <c:f>'CONTROL ITU.xlsm'!axis_range</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'CONTROL ITU.xlsm'!g_data_range</c:f>
              <c:numCache>
                <c:formatCode>0</c:formatCode>
                <c:ptCount val="24"/>
                <c:pt idx="0">
                  <c:v>100</c:v>
                </c:pt>
                <c:pt idx="1">
                  <c:v>0</c:v>
                </c:pt>
                <c:pt idx="2">
                  <c:v>100</c:v>
                </c:pt>
                <c:pt idx="3">
                  <c:v>0</c:v>
                </c:pt>
                <c:pt idx="4">
                  <c:v>0</c:v>
                </c:pt>
                <c:pt idx="5">
                  <c:v>50</c:v>
                </c:pt>
                <c:pt idx="6">
                  <c:v>66.666666666666657</c:v>
                </c:pt>
                <c:pt idx="7">
                  <c:v>100</c:v>
                </c:pt>
                <c:pt idx="8">
                  <c:v>50</c:v>
                </c:pt>
                <c:pt idx="9">
                  <c:v>50</c:v>
                </c:pt>
                <c:pt idx="10">
                  <c:v>50</c:v>
                </c:pt>
                <c:pt idx="11">
                  <c:v>0</c:v>
                </c:pt>
                <c:pt idx="12">
                  <c:v>100</c:v>
                </c:pt>
                <c:pt idx="13">
                  <c:v>0</c:v>
                </c:pt>
                <c:pt idx="14">
                  <c:v>0</c:v>
                </c:pt>
                <c:pt idx="15">
                  <c:v>100</c:v>
                </c:pt>
                <c:pt idx="16">
                  <c:v>100</c:v>
                </c:pt>
                <c:pt idx="17">
                  <c:v>100</c:v>
                </c:pt>
                <c:pt idx="18">
                  <c:v>100</c:v>
                </c:pt>
                <c:pt idx="19">
                  <c:v>0</c:v>
                </c:pt>
                <c:pt idx="20">
                  <c:v>50</c:v>
                </c:pt>
                <c:pt idx="21">
                  <c:v>100</c:v>
                </c:pt>
                <c:pt idx="22">
                  <c:v>100</c:v>
                </c:pt>
                <c:pt idx="23">
                  <c:v>0</c:v>
                </c:pt>
              </c:numCache>
            </c:numRef>
          </c:val>
        </c:ser>
        <c:marker val="1"/>
        <c:axId val="70750976"/>
        <c:axId val="70753280"/>
      </c:lineChart>
      <c:catAx>
        <c:axId val="70750976"/>
        <c:scaling>
          <c:orientation val="minMax"/>
        </c:scaling>
        <c:axPos val="b"/>
        <c:title>
          <c:tx>
            <c:rich>
              <a:bodyPr/>
              <a:lstStyle/>
              <a:p>
                <a:pPr>
                  <a:defRPr lang="es-AR" sz="1000" b="1" i="0" u="none" strike="noStrike" baseline="0">
                    <a:solidFill>
                      <a:srgbClr val="000000"/>
                    </a:solidFill>
                    <a:latin typeface="Arial"/>
                    <a:ea typeface="Arial"/>
                    <a:cs typeface="Arial"/>
                  </a:defRPr>
                </a:pPr>
                <a:r>
                  <a:rPr lang="es-ES"/>
                  <a:t>Observation set</a:t>
                </a:r>
              </a:p>
            </c:rich>
          </c:tx>
          <c:layout>
            <c:manualLayout>
              <c:xMode val="edge"/>
              <c:yMode val="edge"/>
              <c:x val="0.43433298862461411"/>
              <c:y val="0.9440677966101696"/>
            </c:manualLayout>
          </c:layout>
          <c:spPr>
            <a:noFill/>
            <a:ln w="25400">
              <a:noFill/>
            </a:ln>
          </c:spPr>
        </c:title>
        <c:numFmt formatCode="General" sourceLinked="1"/>
        <c:tickLblPos val="nextTo"/>
        <c:spPr>
          <a:ln w="3175">
            <a:solidFill>
              <a:srgbClr val="000000"/>
            </a:solidFill>
            <a:prstDash val="solid"/>
          </a:ln>
        </c:spPr>
        <c:txPr>
          <a:bodyPr rot="0" vert="horz"/>
          <a:lstStyle/>
          <a:p>
            <a:pPr rtl="1">
              <a:defRPr lang="es-AR" sz="1000" b="0" i="0" u="none" strike="noStrike" baseline="0">
                <a:solidFill>
                  <a:srgbClr val="000000"/>
                </a:solidFill>
                <a:latin typeface="Arial"/>
                <a:ea typeface="Arial"/>
                <a:cs typeface="Arial"/>
              </a:defRPr>
            </a:pPr>
            <a:endParaRPr lang="es-AR"/>
          </a:p>
        </c:txPr>
        <c:crossAx val="70753280"/>
        <c:crosses val="autoZero"/>
        <c:auto val="1"/>
        <c:lblAlgn val="ctr"/>
        <c:lblOffset val="100"/>
        <c:tickLblSkip val="1"/>
        <c:tickMarkSkip val="1"/>
      </c:catAx>
      <c:valAx>
        <c:axId val="70753280"/>
        <c:scaling>
          <c:orientation val="minMax"/>
          <c:max val="100"/>
        </c:scaling>
        <c:axPos val="l"/>
        <c:majorGridlines>
          <c:spPr>
            <a:ln w="3175">
              <a:solidFill>
                <a:srgbClr val="000000"/>
              </a:solidFill>
              <a:prstDash val="solid"/>
            </a:ln>
          </c:spPr>
        </c:majorGridlines>
        <c:title>
          <c:tx>
            <c:rich>
              <a:bodyPr/>
              <a:lstStyle/>
              <a:p>
                <a:pPr>
                  <a:defRPr lang="es-AR" sz="1000" b="1" i="0" u="none" strike="noStrike" baseline="0">
                    <a:solidFill>
                      <a:srgbClr val="000000"/>
                    </a:solidFill>
                    <a:latin typeface="Arial"/>
                    <a:ea typeface="Arial"/>
                    <a:cs typeface="Arial"/>
                  </a:defRPr>
                </a:pPr>
                <a:r>
                  <a:rPr lang="es-ES" dirty="0"/>
                  <a:t> </a:t>
                </a:r>
                <a:r>
                  <a:rPr lang="es-ES" dirty="0" err="1" smtClean="0"/>
                  <a:t>Adherence</a:t>
                </a:r>
                <a:r>
                  <a:rPr lang="es-ES" baseline="0" dirty="0" smtClean="0"/>
                  <a:t> </a:t>
                </a:r>
                <a:r>
                  <a:rPr lang="es-ES" dirty="0" smtClean="0"/>
                  <a:t>% </a:t>
                </a:r>
                <a:endParaRPr lang="es-ES" dirty="0"/>
              </a:p>
            </c:rich>
          </c:tx>
          <c:layout>
            <c:manualLayout>
              <c:xMode val="edge"/>
              <c:yMode val="edge"/>
              <c:x val="1.1375387797311285E-2"/>
              <c:y val="0.42542372881356016"/>
            </c:manualLayout>
          </c:layout>
          <c:spPr>
            <a:noFill/>
            <a:ln w="25400">
              <a:noFill/>
            </a:ln>
          </c:spPr>
        </c:title>
        <c:numFmt formatCode="0" sourceLinked="1"/>
        <c:tickLblPos val="nextTo"/>
        <c:spPr>
          <a:ln w="3175">
            <a:solidFill>
              <a:srgbClr val="000000"/>
            </a:solidFill>
            <a:prstDash val="solid"/>
          </a:ln>
        </c:spPr>
        <c:txPr>
          <a:bodyPr rot="0" vert="horz"/>
          <a:lstStyle/>
          <a:p>
            <a:pPr rtl="1">
              <a:defRPr lang="es-AR" sz="1000" b="0" i="0" u="none" strike="noStrike" baseline="0">
                <a:solidFill>
                  <a:srgbClr val="000000"/>
                </a:solidFill>
                <a:latin typeface="Arial"/>
                <a:ea typeface="Arial"/>
                <a:cs typeface="Arial"/>
              </a:defRPr>
            </a:pPr>
            <a:endParaRPr lang="es-AR"/>
          </a:p>
        </c:txPr>
        <c:crossAx val="70750976"/>
        <c:crosses val="autoZero"/>
        <c:crossBetween val="between"/>
      </c:valAx>
      <c:spPr>
        <a:solidFill>
          <a:srgbClr val="C0C0C0"/>
        </a:solidFill>
        <a:ln w="3175">
          <a:solidFill>
            <a:srgbClr val="000000"/>
          </a:solidFill>
          <a:prstDash val="solid"/>
        </a:ln>
      </c:spPr>
    </c:plotArea>
    <c:legend>
      <c:legendPos val="r"/>
      <c:layout>
        <c:manualLayout>
          <c:xMode val="edge"/>
          <c:yMode val="edge"/>
          <c:x val="0.91623578076525081"/>
          <c:y val="0.488135593220339"/>
          <c:w val="8.2730093071355038E-2"/>
          <c:h val="3.5593220338983544E-2"/>
        </c:manualLayout>
      </c:layout>
      <c:spPr>
        <a:solidFill>
          <a:srgbClr val="FFFFFF"/>
        </a:solidFill>
        <a:ln w="3175">
          <a:solidFill>
            <a:srgbClr val="000000"/>
          </a:solidFill>
          <a:prstDash val="solid"/>
        </a:ln>
      </c:spPr>
      <c:txPr>
        <a:bodyPr/>
        <a:lstStyle/>
        <a:p>
          <a:pPr>
            <a:defRPr lang="es-AR" sz="775" b="0" i="0" u="none" strike="noStrike" baseline="0">
              <a:solidFill>
                <a:srgbClr val="000000"/>
              </a:solidFill>
              <a:latin typeface="Arial"/>
              <a:ea typeface="Arial"/>
              <a:cs typeface="Arial"/>
            </a:defRPr>
          </a:pPr>
          <a:endParaRPr lang="es-AR"/>
        </a:p>
      </c:txPr>
    </c:legend>
    <c:plotVisOnly val="1"/>
    <c:dispBlanksAs val="gap"/>
  </c:chart>
  <c:spPr>
    <a:noFill/>
    <a:ln w="9525">
      <a:noFill/>
    </a:ln>
  </c:spPr>
  <c:txPr>
    <a:bodyPr/>
    <a:lstStyle/>
    <a:p>
      <a:pPr>
        <a:defRPr sz="1000" b="0" i="0" u="none" strike="noStrike" baseline="0">
          <a:solidFill>
            <a:srgbClr val="000000"/>
          </a:solidFill>
          <a:latin typeface="Arial"/>
          <a:ea typeface="Arial"/>
          <a:cs typeface="Arial"/>
        </a:defRPr>
      </a:pPr>
      <a:endParaRPr lang="es-A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7085CF-0DF8-4E70-A422-FF4C7CF932E7}" type="doc">
      <dgm:prSet loTypeId="urn:microsoft.com/office/officeart/2005/8/layout/cycle3" loCatId="cycle" qsTypeId="urn:microsoft.com/office/officeart/2005/8/quickstyle/3d2" qsCatId="3D" csTypeId="urn:microsoft.com/office/officeart/2005/8/colors/accent2_2" csCatId="accent2" phldr="1"/>
      <dgm:spPr/>
      <dgm:t>
        <a:bodyPr/>
        <a:lstStyle/>
        <a:p>
          <a:endParaRPr lang="es-AR"/>
        </a:p>
      </dgm:t>
    </dgm:pt>
    <dgm:pt modelId="{8D52BDA3-CC37-419A-B199-D8338DE8E281}">
      <dgm:prSet phldrT="[Texto]"/>
      <dgm:spPr/>
      <dgm:t>
        <a:bodyPr/>
        <a:lstStyle/>
        <a:p>
          <a:r>
            <a:rPr lang="es-AR" b="0" cap="none" spc="0" smtClean="0">
              <a:ln w="18415" cmpd="sng">
                <a:prstDash val="solid"/>
              </a:ln>
              <a:effectLst>
                <a:outerShdw blurRad="63500" dir="3600000" algn="tl" rotWithShape="0">
                  <a:srgbClr val="000000">
                    <a:alpha val="70000"/>
                  </a:srgbClr>
                </a:outerShdw>
              </a:effectLst>
            </a:rPr>
            <a:t>Local Problem</a:t>
          </a:r>
          <a:endParaRPr lang="es-AR" b="0" cap="none" spc="0" dirty="0">
            <a:ln w="18415" cmpd="sng">
              <a:prstDash val="solid"/>
            </a:ln>
            <a:effectLst>
              <a:outerShdw blurRad="63500" dir="3600000" algn="tl" rotWithShape="0">
                <a:srgbClr val="000000">
                  <a:alpha val="70000"/>
                </a:srgbClr>
              </a:outerShdw>
            </a:effectLst>
          </a:endParaRPr>
        </a:p>
      </dgm:t>
    </dgm:pt>
    <dgm:pt modelId="{54549313-3705-4AE9-B431-EE9E674272EB}" type="parTrans" cxnId="{408517EF-1046-47D0-B366-FDB3CC260413}">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D623A35-7F3F-4A91-A88D-4145F32E8BC7}" type="sibTrans" cxnId="{408517EF-1046-47D0-B366-FDB3CC260413}">
      <dgm:prSet>
        <dgm:style>
          <a:lnRef idx="3">
            <a:schemeClr val="accent4"/>
          </a:lnRef>
          <a:fillRef idx="0">
            <a:schemeClr val="accent4"/>
          </a:fillRef>
          <a:effectRef idx="2">
            <a:schemeClr val="accent4"/>
          </a:effectRef>
          <a:fontRef idx="minor">
            <a:schemeClr val="tx1"/>
          </a:fontRef>
        </dgm:style>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8D75321-1315-4D2F-A388-CF8210951433}">
      <dgm:prSet phldrT="[Texto]"/>
      <dgm:spPr/>
      <dgm:t>
        <a:bodyPr/>
        <a:lstStyle/>
        <a:p>
          <a:r>
            <a:rPr lang="es-AR" b="0" cap="none" spc="0" smtClean="0">
              <a:ln w="18415" cmpd="sng">
                <a:prstDash val="solid"/>
              </a:ln>
              <a:effectLst>
                <a:outerShdw blurRad="63500" dir="3600000" algn="tl" rotWithShape="0">
                  <a:srgbClr val="000000">
                    <a:alpha val="70000"/>
                  </a:srgbClr>
                </a:outerShdw>
              </a:effectLst>
            </a:rPr>
            <a:t>Study Question</a:t>
          </a:r>
          <a:endParaRPr lang="es-AR" b="0" cap="none" spc="0" dirty="0">
            <a:ln w="18415" cmpd="sng">
              <a:prstDash val="solid"/>
            </a:ln>
            <a:effectLst>
              <a:outerShdw blurRad="63500" dir="3600000" algn="tl" rotWithShape="0">
                <a:srgbClr val="000000">
                  <a:alpha val="70000"/>
                </a:srgbClr>
              </a:outerShdw>
            </a:effectLst>
          </a:endParaRPr>
        </a:p>
      </dgm:t>
    </dgm:pt>
    <dgm:pt modelId="{959A6904-F6A7-4C44-B349-8C8E160A02E9}" type="parTrans" cxnId="{533DE827-4121-4A0A-AD35-B26846750C8C}">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7C44A1DA-518D-48CB-A10D-9EFC7A82AC0A}" type="sibTrans" cxnId="{533DE827-4121-4A0A-AD35-B26846750C8C}">
      <dgm:prSet>
        <dgm:style>
          <a:lnRef idx="3">
            <a:schemeClr val="accent4"/>
          </a:lnRef>
          <a:fillRef idx="0">
            <a:schemeClr val="accent4"/>
          </a:fillRef>
          <a:effectRef idx="2">
            <a:schemeClr val="accent4"/>
          </a:effectRef>
          <a:fontRef idx="minor">
            <a:schemeClr val="tx1"/>
          </a:fontRef>
        </dgm:style>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977AFE7-552C-4416-A5C5-ACE19E262BF6}">
      <dgm:prSet phldrT="[Texto]"/>
      <dgm:spPr/>
      <dgm:t>
        <a:bodyPr/>
        <a:lstStyle/>
        <a:p>
          <a:r>
            <a:rPr lang="es-AR" b="0" cap="none" spc="0" smtClean="0">
              <a:ln w="18415" cmpd="sng">
                <a:prstDash val="solid"/>
              </a:ln>
              <a:effectLst>
                <a:outerShdw blurRad="63500" dir="3600000" algn="tl" rotWithShape="0">
                  <a:srgbClr val="000000">
                    <a:alpha val="70000"/>
                  </a:srgbClr>
                </a:outerShdw>
              </a:effectLst>
            </a:rPr>
            <a:t>Objetives</a:t>
          </a:r>
          <a:endParaRPr lang="es-AR" b="0" cap="none" spc="0" dirty="0">
            <a:ln w="18415" cmpd="sng">
              <a:prstDash val="solid"/>
            </a:ln>
            <a:effectLst>
              <a:outerShdw blurRad="63500" dir="3600000" algn="tl" rotWithShape="0">
                <a:srgbClr val="000000">
                  <a:alpha val="70000"/>
                </a:srgbClr>
              </a:outerShdw>
            </a:effectLst>
          </a:endParaRPr>
        </a:p>
      </dgm:t>
    </dgm:pt>
    <dgm:pt modelId="{4BC72864-673E-4090-A1B6-040CD12CFC9B}" type="parTrans" cxnId="{9A1616CE-18EC-4F94-BE5B-C1892AA1DF9D}">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F75DE51-46A9-493A-9A9A-E0AA6774061D}" type="sibTrans" cxnId="{9A1616CE-18EC-4F94-BE5B-C1892AA1DF9D}">
      <dgm:prSet>
        <dgm:style>
          <a:lnRef idx="3">
            <a:schemeClr val="accent4"/>
          </a:lnRef>
          <a:fillRef idx="0">
            <a:schemeClr val="accent4"/>
          </a:fillRef>
          <a:effectRef idx="2">
            <a:schemeClr val="accent4"/>
          </a:effectRef>
          <a:fontRef idx="minor">
            <a:schemeClr val="tx1"/>
          </a:fontRef>
        </dgm:style>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D7A3E05-7203-43B9-B8F2-BA71008C13CA}">
      <dgm:prSet phldrT="[Texto]"/>
      <dgm:spPr/>
      <dgm:t>
        <a:bodyPr/>
        <a:lstStyle/>
        <a:p>
          <a:r>
            <a:rPr lang="es-AR" b="0" cap="none" spc="0" smtClean="0">
              <a:ln w="18415" cmpd="sng">
                <a:prstDash val="solid"/>
              </a:ln>
              <a:effectLst>
                <a:outerShdw blurRad="63500" dir="3600000" algn="tl" rotWithShape="0">
                  <a:srgbClr val="000000">
                    <a:alpha val="70000"/>
                  </a:srgbClr>
                </a:outerShdw>
              </a:effectLst>
            </a:rPr>
            <a:t>Methods</a:t>
          </a:r>
          <a:endParaRPr lang="es-AR" b="0" cap="none" spc="0" dirty="0">
            <a:ln w="18415" cmpd="sng">
              <a:prstDash val="solid"/>
            </a:ln>
            <a:effectLst>
              <a:outerShdw blurRad="63500" dir="3600000" algn="tl" rotWithShape="0">
                <a:srgbClr val="000000">
                  <a:alpha val="70000"/>
                </a:srgbClr>
              </a:outerShdw>
            </a:effectLst>
          </a:endParaRPr>
        </a:p>
      </dgm:t>
    </dgm:pt>
    <dgm:pt modelId="{90D3748B-3E4D-46F9-94C5-314645B76D4D}" type="parTrans" cxnId="{947F21F7-B461-409B-9A5B-94A852FF9EB3}">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2843C4B-8D6B-4358-97A2-FE786B010911}" type="sibTrans" cxnId="{947F21F7-B461-409B-9A5B-94A852FF9EB3}">
      <dgm:prSet>
        <dgm:style>
          <a:lnRef idx="3">
            <a:schemeClr val="accent4"/>
          </a:lnRef>
          <a:fillRef idx="0">
            <a:schemeClr val="accent4"/>
          </a:fillRef>
          <a:effectRef idx="2">
            <a:schemeClr val="accent4"/>
          </a:effectRef>
          <a:fontRef idx="minor">
            <a:schemeClr val="tx1"/>
          </a:fontRef>
        </dgm:style>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82D3C52-2EFA-43F4-A1AB-D07F2712027D}">
      <dgm:prSet/>
      <dgm:spPr/>
      <dgm:t>
        <a:bodyPr/>
        <a:lstStyle/>
        <a:p>
          <a:r>
            <a:rPr lang="es-AR" b="0" cap="none" spc="0" smtClean="0">
              <a:ln w="18415" cmpd="sng">
                <a:prstDash val="solid"/>
              </a:ln>
              <a:effectLst>
                <a:outerShdw blurRad="63500" dir="3600000" algn="tl" rotWithShape="0">
                  <a:srgbClr val="000000">
                    <a:alpha val="70000"/>
                  </a:srgbClr>
                </a:outerShdw>
              </a:effectLst>
            </a:rPr>
            <a:t>Study Stages</a:t>
          </a:r>
          <a:endParaRPr lang="es-AR" b="0" cap="none" spc="0" dirty="0">
            <a:ln w="18415" cmpd="sng">
              <a:prstDash val="solid"/>
            </a:ln>
            <a:effectLst>
              <a:outerShdw blurRad="63500" dir="3600000" algn="tl" rotWithShape="0">
                <a:srgbClr val="000000">
                  <a:alpha val="70000"/>
                </a:srgbClr>
              </a:outerShdw>
            </a:effectLst>
          </a:endParaRPr>
        </a:p>
      </dgm:t>
    </dgm:pt>
    <dgm:pt modelId="{9D52D6C0-901F-42F9-B0EE-34770741859C}" type="parTrans" cxnId="{45133897-8CFF-4C96-A244-A0BFC1048DD7}">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AB33691-89F9-4489-B538-ECD6261580CD}" type="sibTrans" cxnId="{45133897-8CFF-4C96-A244-A0BFC1048DD7}">
      <dgm:prSet>
        <dgm:style>
          <a:lnRef idx="3">
            <a:schemeClr val="accent4"/>
          </a:lnRef>
          <a:fillRef idx="0">
            <a:schemeClr val="accent4"/>
          </a:fillRef>
          <a:effectRef idx="2">
            <a:schemeClr val="accent4"/>
          </a:effectRef>
          <a:fontRef idx="minor">
            <a:schemeClr val="tx1"/>
          </a:fontRef>
        </dgm:style>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1AE30C2-370F-4446-A049-20329460A57C}">
      <dgm:prSet/>
      <dgm:spPr/>
      <dgm:t>
        <a:bodyPr/>
        <a:lstStyle/>
        <a:p>
          <a:r>
            <a:rPr lang="es-AR" b="0" cap="none" spc="0" smtClean="0">
              <a:ln w="18415" cmpd="sng">
                <a:prstDash val="solid"/>
              </a:ln>
              <a:effectLst>
                <a:outerShdw blurRad="63500" dir="3600000" algn="tl" rotWithShape="0">
                  <a:srgbClr val="000000">
                    <a:alpha val="70000"/>
                  </a:srgbClr>
                </a:outerShdw>
              </a:effectLst>
            </a:rPr>
            <a:t>Evaluation</a:t>
          </a:r>
          <a:endParaRPr lang="es-AR" b="0" cap="none" spc="0" dirty="0">
            <a:ln w="18415" cmpd="sng">
              <a:prstDash val="solid"/>
            </a:ln>
            <a:effectLst>
              <a:outerShdw blurRad="63500" dir="3600000" algn="tl" rotWithShape="0">
                <a:srgbClr val="000000">
                  <a:alpha val="70000"/>
                </a:srgbClr>
              </a:outerShdw>
            </a:effectLst>
          </a:endParaRPr>
        </a:p>
      </dgm:t>
    </dgm:pt>
    <dgm:pt modelId="{35AC66C3-F052-473E-960F-8C06AC872ABE}" type="parTrans" cxnId="{6E4CC068-A1C9-43C6-AB9E-F6C5E9CFCD5F}">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DE0E7F5-57DA-4D66-80FC-2477CBA1090F}" type="sibTrans" cxnId="{6E4CC068-A1C9-43C6-AB9E-F6C5E9CFCD5F}">
      <dgm:prSet>
        <dgm:style>
          <a:lnRef idx="3">
            <a:schemeClr val="accent4"/>
          </a:lnRef>
          <a:fillRef idx="0">
            <a:schemeClr val="accent4"/>
          </a:fillRef>
          <a:effectRef idx="2">
            <a:schemeClr val="accent4"/>
          </a:effectRef>
          <a:fontRef idx="minor">
            <a:schemeClr val="tx1"/>
          </a:fontRef>
        </dgm:style>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F5942F8-BDAB-49DC-9616-BD112493D14F}">
      <dgm:prSet/>
      <dgm:spPr/>
      <dgm:t>
        <a:bodyPr/>
        <a:lstStyle/>
        <a:p>
          <a:r>
            <a:rPr lang="es-AR" b="0" cap="none" spc="0" smtClean="0">
              <a:ln w="18415" cmpd="sng">
                <a:prstDash val="solid"/>
              </a:ln>
              <a:effectLst>
                <a:outerShdw blurRad="63500" dir="3600000" algn="tl" rotWithShape="0">
                  <a:srgbClr val="000000">
                    <a:alpha val="70000"/>
                  </a:srgbClr>
                </a:outerShdw>
              </a:effectLst>
            </a:rPr>
            <a:t>Parcial Results</a:t>
          </a:r>
          <a:endParaRPr lang="es-AR" b="0" cap="none" spc="0" dirty="0">
            <a:ln w="18415" cmpd="sng">
              <a:prstDash val="solid"/>
            </a:ln>
            <a:effectLst>
              <a:outerShdw blurRad="63500" dir="3600000" algn="tl" rotWithShape="0">
                <a:srgbClr val="000000">
                  <a:alpha val="70000"/>
                </a:srgbClr>
              </a:outerShdw>
            </a:effectLst>
          </a:endParaRPr>
        </a:p>
      </dgm:t>
    </dgm:pt>
    <dgm:pt modelId="{EA1DBB33-2AC3-47F0-AE21-151559C9E79D}" type="parTrans" cxnId="{E40BD723-F730-4B27-A88C-CAF3ABA49FCD}">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F4DAF04-C45B-4DF6-AEB2-9A1679959141}" type="sibTrans" cxnId="{E40BD723-F730-4B27-A88C-CAF3ABA49FCD}">
      <dgm:prSet>
        <dgm:style>
          <a:lnRef idx="3">
            <a:schemeClr val="accent4"/>
          </a:lnRef>
          <a:fillRef idx="0">
            <a:schemeClr val="accent4"/>
          </a:fillRef>
          <a:effectRef idx="2">
            <a:schemeClr val="accent4"/>
          </a:effectRef>
          <a:fontRef idx="minor">
            <a:schemeClr val="tx1"/>
          </a:fontRef>
        </dgm:style>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24F18E8-F935-4E1D-BA0D-D18CD7DDA385}">
      <dgm:prSet/>
      <dgm:spPr/>
      <dgm:t>
        <a:bodyPr/>
        <a:lstStyle/>
        <a:p>
          <a:r>
            <a:rPr lang="es-AR" b="0" cap="none" spc="0" smtClean="0">
              <a:ln w="18415" cmpd="sng">
                <a:prstDash val="solid"/>
              </a:ln>
              <a:effectLst>
                <a:outerShdw blurRad="63500" dir="3600000" algn="tl" rotWithShape="0">
                  <a:srgbClr val="000000">
                    <a:alpha val="70000"/>
                  </a:srgbClr>
                </a:outerShdw>
              </a:effectLst>
            </a:rPr>
            <a:t>Challenges</a:t>
          </a:r>
          <a:endParaRPr lang="es-AR" b="0" cap="none" spc="0" dirty="0">
            <a:ln w="18415" cmpd="sng">
              <a:prstDash val="solid"/>
            </a:ln>
            <a:effectLst>
              <a:outerShdw blurRad="63500" dir="3600000" algn="tl" rotWithShape="0">
                <a:srgbClr val="000000">
                  <a:alpha val="70000"/>
                </a:srgbClr>
              </a:outerShdw>
            </a:effectLst>
          </a:endParaRPr>
        </a:p>
      </dgm:t>
    </dgm:pt>
    <dgm:pt modelId="{B5E22623-08B5-4FBB-BCE0-120A9CE3D87F}" type="parTrans" cxnId="{C115CBA8-4DE1-489E-88CB-77E010204A83}">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F7E10EB-EFA9-4FE5-9CB0-7B9EA5D6E6B3}" type="sibTrans" cxnId="{C115CBA8-4DE1-489E-88CB-77E010204A83}">
      <dgm:prSet/>
      <dgm:spPr/>
      <dgm:t>
        <a:bodyPr/>
        <a:lstStyle/>
        <a:p>
          <a:endParaRPr lang="es-AR"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B503B42C-7B5B-4D16-9332-BA77665AA08A}" type="pres">
      <dgm:prSet presAssocID="{787085CF-0DF8-4E70-A422-FF4C7CF932E7}" presName="Name0" presStyleCnt="0">
        <dgm:presLayoutVars>
          <dgm:dir/>
          <dgm:resizeHandles val="exact"/>
        </dgm:presLayoutVars>
      </dgm:prSet>
      <dgm:spPr/>
      <dgm:t>
        <a:bodyPr/>
        <a:lstStyle/>
        <a:p>
          <a:endParaRPr lang="es-AR"/>
        </a:p>
      </dgm:t>
    </dgm:pt>
    <dgm:pt modelId="{36AA26B8-ABA1-4796-A968-E76B0C47D5D1}" type="pres">
      <dgm:prSet presAssocID="{787085CF-0DF8-4E70-A422-FF4C7CF932E7}" presName="cycle" presStyleCnt="0"/>
      <dgm:spPr/>
      <dgm:t>
        <a:bodyPr/>
        <a:lstStyle/>
        <a:p>
          <a:endParaRPr lang="es-ES"/>
        </a:p>
      </dgm:t>
    </dgm:pt>
    <dgm:pt modelId="{5F8C9040-5799-4D5C-82B6-AAA40EFDD4AF}" type="pres">
      <dgm:prSet presAssocID="{8D52BDA3-CC37-419A-B199-D8338DE8E281}" presName="nodeFirstNode" presStyleLbl="node1" presStyleIdx="0" presStyleCnt="8">
        <dgm:presLayoutVars>
          <dgm:bulletEnabled val="1"/>
        </dgm:presLayoutVars>
      </dgm:prSet>
      <dgm:spPr/>
      <dgm:t>
        <a:bodyPr/>
        <a:lstStyle/>
        <a:p>
          <a:endParaRPr lang="es-ES"/>
        </a:p>
      </dgm:t>
    </dgm:pt>
    <dgm:pt modelId="{DEDF2A0D-932C-498F-8A66-735FAF7E6D32}" type="pres">
      <dgm:prSet presAssocID="{8D623A35-7F3F-4A91-A88D-4145F32E8BC7}" presName="sibTransFirstNode" presStyleLbl="bgShp" presStyleIdx="0" presStyleCnt="1"/>
      <dgm:spPr/>
      <dgm:t>
        <a:bodyPr/>
        <a:lstStyle/>
        <a:p>
          <a:endParaRPr lang="es-ES"/>
        </a:p>
      </dgm:t>
    </dgm:pt>
    <dgm:pt modelId="{374B85E4-1247-4759-BEF2-EBBBA11ADC07}" type="pres">
      <dgm:prSet presAssocID="{48D75321-1315-4D2F-A388-CF8210951433}" presName="nodeFollowingNodes" presStyleLbl="node1" presStyleIdx="1" presStyleCnt="8">
        <dgm:presLayoutVars>
          <dgm:bulletEnabled val="1"/>
        </dgm:presLayoutVars>
      </dgm:prSet>
      <dgm:spPr/>
      <dgm:t>
        <a:bodyPr/>
        <a:lstStyle/>
        <a:p>
          <a:endParaRPr lang="es-AR"/>
        </a:p>
      </dgm:t>
    </dgm:pt>
    <dgm:pt modelId="{67811F4B-55A8-4C39-8D65-926EB825396A}" type="pres">
      <dgm:prSet presAssocID="{0977AFE7-552C-4416-A5C5-ACE19E262BF6}" presName="nodeFollowingNodes" presStyleLbl="node1" presStyleIdx="2" presStyleCnt="8">
        <dgm:presLayoutVars>
          <dgm:bulletEnabled val="1"/>
        </dgm:presLayoutVars>
      </dgm:prSet>
      <dgm:spPr/>
      <dgm:t>
        <a:bodyPr/>
        <a:lstStyle/>
        <a:p>
          <a:endParaRPr lang="es-AR"/>
        </a:p>
      </dgm:t>
    </dgm:pt>
    <dgm:pt modelId="{794E40E1-8CF8-431B-A8DB-0C63F5E87D96}" type="pres">
      <dgm:prSet presAssocID="{8D7A3E05-7203-43B9-B8F2-BA71008C13CA}" presName="nodeFollowingNodes" presStyleLbl="node1" presStyleIdx="3" presStyleCnt="8">
        <dgm:presLayoutVars>
          <dgm:bulletEnabled val="1"/>
        </dgm:presLayoutVars>
      </dgm:prSet>
      <dgm:spPr/>
      <dgm:t>
        <a:bodyPr/>
        <a:lstStyle/>
        <a:p>
          <a:endParaRPr lang="es-AR"/>
        </a:p>
      </dgm:t>
    </dgm:pt>
    <dgm:pt modelId="{DF5AA44D-24B9-45DD-BB9B-4B8C83D0C190}" type="pres">
      <dgm:prSet presAssocID="{182D3C52-2EFA-43F4-A1AB-D07F2712027D}" presName="nodeFollowingNodes" presStyleLbl="node1" presStyleIdx="4" presStyleCnt="8">
        <dgm:presLayoutVars>
          <dgm:bulletEnabled val="1"/>
        </dgm:presLayoutVars>
      </dgm:prSet>
      <dgm:spPr/>
      <dgm:t>
        <a:bodyPr/>
        <a:lstStyle/>
        <a:p>
          <a:endParaRPr lang="es-AR"/>
        </a:p>
      </dgm:t>
    </dgm:pt>
    <dgm:pt modelId="{9C3AC307-CAEE-416D-8E14-FCAB745D3FBE}" type="pres">
      <dgm:prSet presAssocID="{D1AE30C2-370F-4446-A049-20329460A57C}" presName="nodeFollowingNodes" presStyleLbl="node1" presStyleIdx="5" presStyleCnt="8">
        <dgm:presLayoutVars>
          <dgm:bulletEnabled val="1"/>
        </dgm:presLayoutVars>
      </dgm:prSet>
      <dgm:spPr/>
      <dgm:t>
        <a:bodyPr/>
        <a:lstStyle/>
        <a:p>
          <a:endParaRPr lang="es-AR"/>
        </a:p>
      </dgm:t>
    </dgm:pt>
    <dgm:pt modelId="{009D5CEF-3632-4FF9-8639-4C7AB7E69182}" type="pres">
      <dgm:prSet presAssocID="{EF5942F8-BDAB-49DC-9616-BD112493D14F}" presName="nodeFollowingNodes" presStyleLbl="node1" presStyleIdx="6" presStyleCnt="8">
        <dgm:presLayoutVars>
          <dgm:bulletEnabled val="1"/>
        </dgm:presLayoutVars>
      </dgm:prSet>
      <dgm:spPr/>
      <dgm:t>
        <a:bodyPr/>
        <a:lstStyle/>
        <a:p>
          <a:endParaRPr lang="es-AR"/>
        </a:p>
      </dgm:t>
    </dgm:pt>
    <dgm:pt modelId="{A86DA54F-F95E-4586-97CB-88D48F97D903}" type="pres">
      <dgm:prSet presAssocID="{B24F18E8-F935-4E1D-BA0D-D18CD7DDA385}" presName="nodeFollowingNodes" presStyleLbl="node1" presStyleIdx="7" presStyleCnt="8">
        <dgm:presLayoutVars>
          <dgm:bulletEnabled val="1"/>
        </dgm:presLayoutVars>
      </dgm:prSet>
      <dgm:spPr/>
      <dgm:t>
        <a:bodyPr/>
        <a:lstStyle/>
        <a:p>
          <a:endParaRPr lang="es-AR"/>
        </a:p>
      </dgm:t>
    </dgm:pt>
  </dgm:ptLst>
  <dgm:cxnLst>
    <dgm:cxn modelId="{16CC4679-381E-468E-91CA-7418F52D3740}" type="presOf" srcId="{EF5942F8-BDAB-49DC-9616-BD112493D14F}" destId="{009D5CEF-3632-4FF9-8639-4C7AB7E69182}" srcOrd="0" destOrd="0" presId="urn:microsoft.com/office/officeart/2005/8/layout/cycle3"/>
    <dgm:cxn modelId="{CD3854C5-4499-4910-A023-BBE0DA629B37}" type="presOf" srcId="{8D52BDA3-CC37-419A-B199-D8338DE8E281}" destId="{5F8C9040-5799-4D5C-82B6-AAA40EFDD4AF}" srcOrd="0" destOrd="0" presId="urn:microsoft.com/office/officeart/2005/8/layout/cycle3"/>
    <dgm:cxn modelId="{A6100AB1-3E3A-45F7-ADEC-2A6BA19C0634}" type="presOf" srcId="{787085CF-0DF8-4E70-A422-FF4C7CF932E7}" destId="{B503B42C-7B5B-4D16-9332-BA77665AA08A}" srcOrd="0" destOrd="0" presId="urn:microsoft.com/office/officeart/2005/8/layout/cycle3"/>
    <dgm:cxn modelId="{9A1616CE-18EC-4F94-BE5B-C1892AA1DF9D}" srcId="{787085CF-0DF8-4E70-A422-FF4C7CF932E7}" destId="{0977AFE7-552C-4416-A5C5-ACE19E262BF6}" srcOrd="2" destOrd="0" parTransId="{4BC72864-673E-4090-A1B6-040CD12CFC9B}" sibTransId="{DF75DE51-46A9-493A-9A9A-E0AA6774061D}"/>
    <dgm:cxn modelId="{53D62603-7E0B-4748-B6D5-5F5E2531F786}" type="presOf" srcId="{8D623A35-7F3F-4A91-A88D-4145F32E8BC7}" destId="{DEDF2A0D-932C-498F-8A66-735FAF7E6D32}" srcOrd="0" destOrd="0" presId="urn:microsoft.com/office/officeart/2005/8/layout/cycle3"/>
    <dgm:cxn modelId="{EE34F735-0DF4-4250-ACBF-8F551354F286}" type="presOf" srcId="{0977AFE7-552C-4416-A5C5-ACE19E262BF6}" destId="{67811F4B-55A8-4C39-8D65-926EB825396A}" srcOrd="0" destOrd="0" presId="urn:microsoft.com/office/officeart/2005/8/layout/cycle3"/>
    <dgm:cxn modelId="{533DE827-4121-4A0A-AD35-B26846750C8C}" srcId="{787085CF-0DF8-4E70-A422-FF4C7CF932E7}" destId="{48D75321-1315-4D2F-A388-CF8210951433}" srcOrd="1" destOrd="0" parTransId="{959A6904-F6A7-4C44-B349-8C8E160A02E9}" sibTransId="{7C44A1DA-518D-48CB-A10D-9EFC7A82AC0A}"/>
    <dgm:cxn modelId="{45133897-8CFF-4C96-A244-A0BFC1048DD7}" srcId="{787085CF-0DF8-4E70-A422-FF4C7CF932E7}" destId="{182D3C52-2EFA-43F4-A1AB-D07F2712027D}" srcOrd="4" destOrd="0" parTransId="{9D52D6C0-901F-42F9-B0EE-34770741859C}" sibTransId="{EAB33691-89F9-4489-B538-ECD6261580CD}"/>
    <dgm:cxn modelId="{58CBEE3B-A036-4C7B-8643-33114DC38573}" type="presOf" srcId="{48D75321-1315-4D2F-A388-CF8210951433}" destId="{374B85E4-1247-4759-BEF2-EBBBA11ADC07}" srcOrd="0" destOrd="0" presId="urn:microsoft.com/office/officeart/2005/8/layout/cycle3"/>
    <dgm:cxn modelId="{05019BFB-D95C-4BA7-ADEF-34FCFC64129F}" type="presOf" srcId="{B24F18E8-F935-4E1D-BA0D-D18CD7DDA385}" destId="{A86DA54F-F95E-4586-97CB-88D48F97D903}" srcOrd="0" destOrd="0" presId="urn:microsoft.com/office/officeart/2005/8/layout/cycle3"/>
    <dgm:cxn modelId="{65C65929-2291-4EFF-84FD-64EB6EE88A64}" type="presOf" srcId="{8D7A3E05-7203-43B9-B8F2-BA71008C13CA}" destId="{794E40E1-8CF8-431B-A8DB-0C63F5E87D96}" srcOrd="0" destOrd="0" presId="urn:microsoft.com/office/officeart/2005/8/layout/cycle3"/>
    <dgm:cxn modelId="{6E4CC068-A1C9-43C6-AB9E-F6C5E9CFCD5F}" srcId="{787085CF-0DF8-4E70-A422-FF4C7CF932E7}" destId="{D1AE30C2-370F-4446-A049-20329460A57C}" srcOrd="5" destOrd="0" parTransId="{35AC66C3-F052-473E-960F-8C06AC872ABE}" sibTransId="{BDE0E7F5-57DA-4D66-80FC-2477CBA1090F}"/>
    <dgm:cxn modelId="{947F21F7-B461-409B-9A5B-94A852FF9EB3}" srcId="{787085CF-0DF8-4E70-A422-FF4C7CF932E7}" destId="{8D7A3E05-7203-43B9-B8F2-BA71008C13CA}" srcOrd="3" destOrd="0" parTransId="{90D3748B-3E4D-46F9-94C5-314645B76D4D}" sibTransId="{22843C4B-8D6B-4358-97A2-FE786B010911}"/>
    <dgm:cxn modelId="{E40BD723-F730-4B27-A88C-CAF3ABA49FCD}" srcId="{787085CF-0DF8-4E70-A422-FF4C7CF932E7}" destId="{EF5942F8-BDAB-49DC-9616-BD112493D14F}" srcOrd="6" destOrd="0" parTransId="{EA1DBB33-2AC3-47F0-AE21-151559C9E79D}" sibTransId="{1F4DAF04-C45B-4DF6-AEB2-9A1679959141}"/>
    <dgm:cxn modelId="{C115CBA8-4DE1-489E-88CB-77E010204A83}" srcId="{787085CF-0DF8-4E70-A422-FF4C7CF932E7}" destId="{B24F18E8-F935-4E1D-BA0D-D18CD7DDA385}" srcOrd="7" destOrd="0" parTransId="{B5E22623-08B5-4FBB-BCE0-120A9CE3D87F}" sibTransId="{EF7E10EB-EFA9-4FE5-9CB0-7B9EA5D6E6B3}"/>
    <dgm:cxn modelId="{408517EF-1046-47D0-B366-FDB3CC260413}" srcId="{787085CF-0DF8-4E70-A422-FF4C7CF932E7}" destId="{8D52BDA3-CC37-419A-B199-D8338DE8E281}" srcOrd="0" destOrd="0" parTransId="{54549313-3705-4AE9-B431-EE9E674272EB}" sibTransId="{8D623A35-7F3F-4A91-A88D-4145F32E8BC7}"/>
    <dgm:cxn modelId="{BE22A94E-1D85-414C-96A1-93B2D7822456}" type="presOf" srcId="{D1AE30C2-370F-4446-A049-20329460A57C}" destId="{9C3AC307-CAEE-416D-8E14-FCAB745D3FBE}" srcOrd="0" destOrd="0" presId="urn:microsoft.com/office/officeart/2005/8/layout/cycle3"/>
    <dgm:cxn modelId="{B29E4FC9-5C73-46BE-AF3F-43ED849BF378}" type="presOf" srcId="{182D3C52-2EFA-43F4-A1AB-D07F2712027D}" destId="{DF5AA44D-24B9-45DD-BB9B-4B8C83D0C190}" srcOrd="0" destOrd="0" presId="urn:microsoft.com/office/officeart/2005/8/layout/cycle3"/>
    <dgm:cxn modelId="{EA73A41F-9E0A-4F3D-A5E4-69021BA6A3C3}" type="presParOf" srcId="{B503B42C-7B5B-4D16-9332-BA77665AA08A}" destId="{36AA26B8-ABA1-4796-A968-E76B0C47D5D1}" srcOrd="0" destOrd="0" presId="urn:microsoft.com/office/officeart/2005/8/layout/cycle3"/>
    <dgm:cxn modelId="{8B7841C0-C46B-4903-BE2C-1A99D29E4BE1}" type="presParOf" srcId="{36AA26B8-ABA1-4796-A968-E76B0C47D5D1}" destId="{5F8C9040-5799-4D5C-82B6-AAA40EFDD4AF}" srcOrd="0" destOrd="0" presId="urn:microsoft.com/office/officeart/2005/8/layout/cycle3"/>
    <dgm:cxn modelId="{574E5D26-8B9F-43B0-9F0C-6D8AFF538CC7}" type="presParOf" srcId="{36AA26B8-ABA1-4796-A968-E76B0C47D5D1}" destId="{DEDF2A0D-932C-498F-8A66-735FAF7E6D32}" srcOrd="1" destOrd="0" presId="urn:microsoft.com/office/officeart/2005/8/layout/cycle3"/>
    <dgm:cxn modelId="{1D1CFBE9-B8E0-4C35-AFAC-F34C54C8C402}" type="presParOf" srcId="{36AA26B8-ABA1-4796-A968-E76B0C47D5D1}" destId="{374B85E4-1247-4759-BEF2-EBBBA11ADC07}" srcOrd="2" destOrd="0" presId="urn:microsoft.com/office/officeart/2005/8/layout/cycle3"/>
    <dgm:cxn modelId="{27376594-28F6-48B7-BEFB-5865BEE35C99}" type="presParOf" srcId="{36AA26B8-ABA1-4796-A968-E76B0C47D5D1}" destId="{67811F4B-55A8-4C39-8D65-926EB825396A}" srcOrd="3" destOrd="0" presId="urn:microsoft.com/office/officeart/2005/8/layout/cycle3"/>
    <dgm:cxn modelId="{52EBEB22-4A34-4A91-9E5D-7E2237F292A8}" type="presParOf" srcId="{36AA26B8-ABA1-4796-A968-E76B0C47D5D1}" destId="{794E40E1-8CF8-431B-A8DB-0C63F5E87D96}" srcOrd="4" destOrd="0" presId="urn:microsoft.com/office/officeart/2005/8/layout/cycle3"/>
    <dgm:cxn modelId="{5FE31B11-93E7-4C00-95B4-D1D0866B6754}" type="presParOf" srcId="{36AA26B8-ABA1-4796-A968-E76B0C47D5D1}" destId="{DF5AA44D-24B9-45DD-BB9B-4B8C83D0C190}" srcOrd="5" destOrd="0" presId="urn:microsoft.com/office/officeart/2005/8/layout/cycle3"/>
    <dgm:cxn modelId="{014EE00A-D7EF-4257-80FF-1A87E48D7DDD}" type="presParOf" srcId="{36AA26B8-ABA1-4796-A968-E76B0C47D5D1}" destId="{9C3AC307-CAEE-416D-8E14-FCAB745D3FBE}" srcOrd="6" destOrd="0" presId="urn:microsoft.com/office/officeart/2005/8/layout/cycle3"/>
    <dgm:cxn modelId="{7C3C40C9-6C4D-41CA-9D6A-63996AE7BD23}" type="presParOf" srcId="{36AA26B8-ABA1-4796-A968-E76B0C47D5D1}" destId="{009D5CEF-3632-4FF9-8639-4C7AB7E69182}" srcOrd="7" destOrd="0" presId="urn:microsoft.com/office/officeart/2005/8/layout/cycle3"/>
    <dgm:cxn modelId="{9F691CE0-7871-4E1B-A951-13DD61DCE2D9}" type="presParOf" srcId="{36AA26B8-ABA1-4796-A968-E76B0C47D5D1}" destId="{A86DA54F-F95E-4586-97CB-88D48F97D903}" srcOrd="8"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DF2A0D-932C-498F-8A66-735FAF7E6D32}">
      <dsp:nvSpPr>
        <dsp:cNvPr id="0" name=""/>
        <dsp:cNvSpPr/>
      </dsp:nvSpPr>
      <dsp:spPr>
        <a:xfrm>
          <a:off x="1665398" y="-39199"/>
          <a:ext cx="4590083" cy="4590083"/>
        </a:xfrm>
        <a:prstGeom prst="circularArrow">
          <a:avLst>
            <a:gd name="adj1" fmla="val 5544"/>
            <a:gd name="adj2" fmla="val 330680"/>
            <a:gd name="adj3" fmla="val 14642776"/>
            <a:gd name="adj4" fmla="val 16877907"/>
            <a:gd name="adj5" fmla="val 5757"/>
          </a:avLst>
        </a:prstGeom>
        <a:noFill/>
        <a:ln w="38100" cap="flat" cmpd="sng" algn="ctr">
          <a:solidFill>
            <a:schemeClr val="accent4"/>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dsp:spPr>
      <dsp:style>
        <a:lnRef idx="3">
          <a:schemeClr val="accent4"/>
        </a:lnRef>
        <a:fillRef idx="0">
          <a:schemeClr val="accent4"/>
        </a:fillRef>
        <a:effectRef idx="2">
          <a:schemeClr val="accent4"/>
        </a:effectRef>
        <a:fontRef idx="minor">
          <a:schemeClr val="tx1"/>
        </a:fontRef>
      </dsp:style>
    </dsp:sp>
    <dsp:sp modelId="{5F8C9040-5799-4D5C-82B6-AAA40EFDD4AF}">
      <dsp:nvSpPr>
        <dsp:cNvPr id="0" name=""/>
        <dsp:cNvSpPr/>
      </dsp:nvSpPr>
      <dsp:spPr>
        <a:xfrm>
          <a:off x="3310680" y="1756"/>
          <a:ext cx="1299519" cy="64975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b="0" kern="1200" cap="none" spc="0" smtClean="0">
              <a:ln w="18415" cmpd="sng">
                <a:prstDash val="solid"/>
              </a:ln>
              <a:effectLst>
                <a:outerShdw blurRad="63500" dir="3600000" algn="tl" rotWithShape="0">
                  <a:srgbClr val="000000">
                    <a:alpha val="70000"/>
                  </a:srgbClr>
                </a:outerShdw>
              </a:effectLst>
            </a:rPr>
            <a:t>Local Problem</a:t>
          </a:r>
          <a:endParaRPr lang="es-AR" sz="1600" b="0" kern="1200" cap="none" spc="0" dirty="0">
            <a:ln w="18415" cmpd="sng">
              <a:prstDash val="solid"/>
            </a:ln>
            <a:effectLst>
              <a:outerShdw blurRad="63500" dir="3600000" algn="tl" rotWithShape="0">
                <a:srgbClr val="000000">
                  <a:alpha val="70000"/>
                </a:srgbClr>
              </a:outerShdw>
            </a:effectLst>
          </a:endParaRPr>
        </a:p>
      </dsp:txBody>
      <dsp:txXfrm>
        <a:off x="3310680" y="1756"/>
        <a:ext cx="1299519" cy="649759"/>
      </dsp:txXfrm>
    </dsp:sp>
    <dsp:sp modelId="{374B85E4-1247-4759-BEF2-EBBBA11ADC07}">
      <dsp:nvSpPr>
        <dsp:cNvPr id="0" name=""/>
        <dsp:cNvSpPr/>
      </dsp:nvSpPr>
      <dsp:spPr>
        <a:xfrm>
          <a:off x="4694765" y="575063"/>
          <a:ext cx="1299519" cy="64975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b="0" kern="1200" cap="none" spc="0" smtClean="0">
              <a:ln w="18415" cmpd="sng">
                <a:prstDash val="solid"/>
              </a:ln>
              <a:effectLst>
                <a:outerShdw blurRad="63500" dir="3600000" algn="tl" rotWithShape="0">
                  <a:srgbClr val="000000">
                    <a:alpha val="70000"/>
                  </a:srgbClr>
                </a:outerShdw>
              </a:effectLst>
            </a:rPr>
            <a:t>Study Question</a:t>
          </a:r>
          <a:endParaRPr lang="es-AR" sz="1600" b="0" kern="1200" cap="none" spc="0" dirty="0">
            <a:ln w="18415" cmpd="sng">
              <a:prstDash val="solid"/>
            </a:ln>
            <a:effectLst>
              <a:outerShdw blurRad="63500" dir="3600000" algn="tl" rotWithShape="0">
                <a:srgbClr val="000000">
                  <a:alpha val="70000"/>
                </a:srgbClr>
              </a:outerShdw>
            </a:effectLst>
          </a:endParaRPr>
        </a:p>
      </dsp:txBody>
      <dsp:txXfrm>
        <a:off x="4694765" y="575063"/>
        <a:ext cx="1299519" cy="649759"/>
      </dsp:txXfrm>
    </dsp:sp>
    <dsp:sp modelId="{67811F4B-55A8-4C39-8D65-926EB825396A}">
      <dsp:nvSpPr>
        <dsp:cNvPr id="0" name=""/>
        <dsp:cNvSpPr/>
      </dsp:nvSpPr>
      <dsp:spPr>
        <a:xfrm>
          <a:off x="5268071" y="1959148"/>
          <a:ext cx="1299519" cy="64975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b="0" kern="1200" cap="none" spc="0" smtClean="0">
              <a:ln w="18415" cmpd="sng">
                <a:prstDash val="solid"/>
              </a:ln>
              <a:effectLst>
                <a:outerShdw blurRad="63500" dir="3600000" algn="tl" rotWithShape="0">
                  <a:srgbClr val="000000">
                    <a:alpha val="70000"/>
                  </a:srgbClr>
                </a:outerShdw>
              </a:effectLst>
            </a:rPr>
            <a:t>Objetives</a:t>
          </a:r>
          <a:endParaRPr lang="es-AR" sz="1600" b="0" kern="1200" cap="none" spc="0" dirty="0">
            <a:ln w="18415" cmpd="sng">
              <a:prstDash val="solid"/>
            </a:ln>
            <a:effectLst>
              <a:outerShdw blurRad="63500" dir="3600000" algn="tl" rotWithShape="0">
                <a:srgbClr val="000000">
                  <a:alpha val="70000"/>
                </a:srgbClr>
              </a:outerShdw>
            </a:effectLst>
          </a:endParaRPr>
        </a:p>
      </dsp:txBody>
      <dsp:txXfrm>
        <a:off x="5268071" y="1959148"/>
        <a:ext cx="1299519" cy="649759"/>
      </dsp:txXfrm>
    </dsp:sp>
    <dsp:sp modelId="{794E40E1-8CF8-431B-A8DB-0C63F5E87D96}">
      <dsp:nvSpPr>
        <dsp:cNvPr id="0" name=""/>
        <dsp:cNvSpPr/>
      </dsp:nvSpPr>
      <dsp:spPr>
        <a:xfrm>
          <a:off x="4694765" y="3343233"/>
          <a:ext cx="1299519" cy="64975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b="0" kern="1200" cap="none" spc="0" smtClean="0">
              <a:ln w="18415" cmpd="sng">
                <a:prstDash val="solid"/>
              </a:ln>
              <a:effectLst>
                <a:outerShdw blurRad="63500" dir="3600000" algn="tl" rotWithShape="0">
                  <a:srgbClr val="000000">
                    <a:alpha val="70000"/>
                  </a:srgbClr>
                </a:outerShdw>
              </a:effectLst>
            </a:rPr>
            <a:t>Methods</a:t>
          </a:r>
          <a:endParaRPr lang="es-AR" sz="1600" b="0" kern="1200" cap="none" spc="0" dirty="0">
            <a:ln w="18415" cmpd="sng">
              <a:prstDash val="solid"/>
            </a:ln>
            <a:effectLst>
              <a:outerShdw blurRad="63500" dir="3600000" algn="tl" rotWithShape="0">
                <a:srgbClr val="000000">
                  <a:alpha val="70000"/>
                </a:srgbClr>
              </a:outerShdw>
            </a:effectLst>
          </a:endParaRPr>
        </a:p>
      </dsp:txBody>
      <dsp:txXfrm>
        <a:off x="4694765" y="3343233"/>
        <a:ext cx="1299519" cy="649759"/>
      </dsp:txXfrm>
    </dsp:sp>
    <dsp:sp modelId="{DF5AA44D-24B9-45DD-BB9B-4B8C83D0C190}">
      <dsp:nvSpPr>
        <dsp:cNvPr id="0" name=""/>
        <dsp:cNvSpPr/>
      </dsp:nvSpPr>
      <dsp:spPr>
        <a:xfrm>
          <a:off x="3310680" y="3916539"/>
          <a:ext cx="1299519" cy="64975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b="0" kern="1200" cap="none" spc="0" smtClean="0">
              <a:ln w="18415" cmpd="sng">
                <a:prstDash val="solid"/>
              </a:ln>
              <a:effectLst>
                <a:outerShdw blurRad="63500" dir="3600000" algn="tl" rotWithShape="0">
                  <a:srgbClr val="000000">
                    <a:alpha val="70000"/>
                  </a:srgbClr>
                </a:outerShdw>
              </a:effectLst>
            </a:rPr>
            <a:t>Study Stages</a:t>
          </a:r>
          <a:endParaRPr lang="es-AR" sz="1600" b="0" kern="1200" cap="none" spc="0" dirty="0">
            <a:ln w="18415" cmpd="sng">
              <a:prstDash val="solid"/>
            </a:ln>
            <a:effectLst>
              <a:outerShdw blurRad="63500" dir="3600000" algn="tl" rotWithShape="0">
                <a:srgbClr val="000000">
                  <a:alpha val="70000"/>
                </a:srgbClr>
              </a:outerShdw>
            </a:effectLst>
          </a:endParaRPr>
        </a:p>
      </dsp:txBody>
      <dsp:txXfrm>
        <a:off x="3310680" y="3916539"/>
        <a:ext cx="1299519" cy="649759"/>
      </dsp:txXfrm>
    </dsp:sp>
    <dsp:sp modelId="{9C3AC307-CAEE-416D-8E14-FCAB745D3FBE}">
      <dsp:nvSpPr>
        <dsp:cNvPr id="0" name=""/>
        <dsp:cNvSpPr/>
      </dsp:nvSpPr>
      <dsp:spPr>
        <a:xfrm>
          <a:off x="1926595" y="3343233"/>
          <a:ext cx="1299519" cy="64975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b="0" kern="1200" cap="none" spc="0" smtClean="0">
              <a:ln w="18415" cmpd="sng">
                <a:prstDash val="solid"/>
              </a:ln>
              <a:effectLst>
                <a:outerShdw blurRad="63500" dir="3600000" algn="tl" rotWithShape="0">
                  <a:srgbClr val="000000">
                    <a:alpha val="70000"/>
                  </a:srgbClr>
                </a:outerShdw>
              </a:effectLst>
            </a:rPr>
            <a:t>Evaluation</a:t>
          </a:r>
          <a:endParaRPr lang="es-AR" sz="1600" b="0" kern="1200" cap="none" spc="0" dirty="0">
            <a:ln w="18415" cmpd="sng">
              <a:prstDash val="solid"/>
            </a:ln>
            <a:effectLst>
              <a:outerShdw blurRad="63500" dir="3600000" algn="tl" rotWithShape="0">
                <a:srgbClr val="000000">
                  <a:alpha val="70000"/>
                </a:srgbClr>
              </a:outerShdw>
            </a:effectLst>
          </a:endParaRPr>
        </a:p>
      </dsp:txBody>
      <dsp:txXfrm>
        <a:off x="1926595" y="3343233"/>
        <a:ext cx="1299519" cy="649759"/>
      </dsp:txXfrm>
    </dsp:sp>
    <dsp:sp modelId="{009D5CEF-3632-4FF9-8639-4C7AB7E69182}">
      <dsp:nvSpPr>
        <dsp:cNvPr id="0" name=""/>
        <dsp:cNvSpPr/>
      </dsp:nvSpPr>
      <dsp:spPr>
        <a:xfrm>
          <a:off x="1353288" y="1959148"/>
          <a:ext cx="1299519" cy="64975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b="0" kern="1200" cap="none" spc="0" smtClean="0">
              <a:ln w="18415" cmpd="sng">
                <a:prstDash val="solid"/>
              </a:ln>
              <a:effectLst>
                <a:outerShdw blurRad="63500" dir="3600000" algn="tl" rotWithShape="0">
                  <a:srgbClr val="000000">
                    <a:alpha val="70000"/>
                  </a:srgbClr>
                </a:outerShdw>
              </a:effectLst>
            </a:rPr>
            <a:t>Parcial Results</a:t>
          </a:r>
          <a:endParaRPr lang="es-AR" sz="1600" b="0" kern="1200" cap="none" spc="0" dirty="0">
            <a:ln w="18415" cmpd="sng">
              <a:prstDash val="solid"/>
            </a:ln>
            <a:effectLst>
              <a:outerShdw blurRad="63500" dir="3600000" algn="tl" rotWithShape="0">
                <a:srgbClr val="000000">
                  <a:alpha val="70000"/>
                </a:srgbClr>
              </a:outerShdw>
            </a:effectLst>
          </a:endParaRPr>
        </a:p>
      </dsp:txBody>
      <dsp:txXfrm>
        <a:off x="1353288" y="1959148"/>
        <a:ext cx="1299519" cy="649759"/>
      </dsp:txXfrm>
    </dsp:sp>
    <dsp:sp modelId="{A86DA54F-F95E-4586-97CB-88D48F97D903}">
      <dsp:nvSpPr>
        <dsp:cNvPr id="0" name=""/>
        <dsp:cNvSpPr/>
      </dsp:nvSpPr>
      <dsp:spPr>
        <a:xfrm>
          <a:off x="1926595" y="575063"/>
          <a:ext cx="1299519" cy="64975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AR" sz="1600" b="0" kern="1200" cap="none" spc="0" smtClean="0">
              <a:ln w="18415" cmpd="sng">
                <a:prstDash val="solid"/>
              </a:ln>
              <a:effectLst>
                <a:outerShdw blurRad="63500" dir="3600000" algn="tl" rotWithShape="0">
                  <a:srgbClr val="000000">
                    <a:alpha val="70000"/>
                  </a:srgbClr>
                </a:outerShdw>
              </a:effectLst>
            </a:rPr>
            <a:t>Challenges</a:t>
          </a:r>
          <a:endParaRPr lang="es-AR" sz="1600" b="0" kern="1200" cap="none" spc="0" dirty="0">
            <a:ln w="18415" cmpd="sng">
              <a:prstDash val="solid"/>
            </a:ln>
            <a:effectLst>
              <a:outerShdw blurRad="63500" dir="3600000" algn="tl" rotWithShape="0">
                <a:srgbClr val="000000">
                  <a:alpha val="70000"/>
                </a:srgbClr>
              </a:outerShdw>
            </a:effectLst>
          </a:endParaRPr>
        </a:p>
      </dsp:txBody>
      <dsp:txXfrm>
        <a:off x="1926595" y="575063"/>
        <a:ext cx="1299519" cy="64975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F3D085-E293-43A1-886A-B440EFEE8505}" type="datetimeFigureOut">
              <a:rPr lang="es-ES" smtClean="0"/>
              <a:pPr/>
              <a:t>18/06/2015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2ABC32-E3DF-4515-A52A-98D02AF3C3AC}"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Good afternoon, Hello everyone My name is </a:t>
            </a:r>
            <a:r>
              <a:rPr lang="en-US" dirty="0" err="1" smtClean="0"/>
              <a:t>Julieta</a:t>
            </a:r>
            <a:r>
              <a:rPr lang="en-US" dirty="0" smtClean="0"/>
              <a:t> .</a:t>
            </a:r>
            <a:r>
              <a:rPr lang="en-US" baseline="0" dirty="0" smtClean="0"/>
              <a:t> </a:t>
            </a:r>
            <a:r>
              <a:rPr lang="en-US" sz="1200" b="0" i="0" kern="1200" dirty="0" smtClean="0">
                <a:solidFill>
                  <a:schemeClr val="tx1"/>
                </a:solidFill>
                <a:latin typeface="+mn-lt"/>
                <a:ea typeface="+mn-ea"/>
                <a:cs typeface="+mn-cs"/>
              </a:rPr>
              <a:t>Today I am here to talk to you about</a:t>
            </a:r>
            <a:r>
              <a:rPr lang="en-US" sz="1200" b="0" i="0" kern="1200" baseline="0" dirty="0" smtClean="0">
                <a:solidFill>
                  <a:schemeClr val="tx1"/>
                </a:solidFill>
                <a:latin typeface="+mn-lt"/>
                <a:ea typeface="+mn-ea"/>
                <a:cs typeface="+mn-cs"/>
              </a:rPr>
              <a:t> </a:t>
            </a:r>
            <a:r>
              <a:rPr lang="en-US" dirty="0" smtClean="0"/>
              <a:t>the quality improvement implementation project as prepared jointly by the health team of the </a:t>
            </a:r>
            <a:r>
              <a:rPr lang="en-US" dirty="0" err="1" smtClean="0"/>
              <a:t>cicu</a:t>
            </a:r>
            <a:r>
              <a:rPr lang="en-US" dirty="0" smtClean="0"/>
              <a:t> of Hospital</a:t>
            </a:r>
            <a:r>
              <a:rPr lang="en-US" baseline="0" dirty="0" smtClean="0"/>
              <a:t> de </a:t>
            </a:r>
            <a:r>
              <a:rPr lang="en-US" baseline="0" dirty="0" err="1" smtClean="0"/>
              <a:t>Niños</a:t>
            </a:r>
            <a:r>
              <a:rPr lang="en-US" baseline="0" dirty="0" smtClean="0"/>
              <a:t> of Cordoba</a:t>
            </a:r>
            <a:r>
              <a:rPr lang="en-US" dirty="0" smtClean="0"/>
              <a:t> Argentina .</a:t>
            </a:r>
            <a:endParaRPr lang="es-AR" dirty="0" smtClean="0"/>
          </a:p>
          <a:p>
            <a:r>
              <a:rPr lang="es-AR" baseline="0" dirty="0" smtClean="0"/>
              <a:t>I </a:t>
            </a:r>
            <a:r>
              <a:rPr lang="es-AR" baseline="0" dirty="0" err="1" smtClean="0"/>
              <a:t>will</a:t>
            </a:r>
            <a:r>
              <a:rPr lang="es-AR" baseline="0" dirty="0" smtClean="0"/>
              <a:t> </a:t>
            </a:r>
            <a:r>
              <a:rPr lang="es-AR" baseline="0" dirty="0" err="1" smtClean="0"/>
              <a:t>start</a:t>
            </a:r>
            <a:r>
              <a:rPr lang="es-AR" baseline="0" dirty="0" smtClean="0"/>
              <a:t> </a:t>
            </a:r>
            <a:r>
              <a:rPr lang="es-AR" baseline="0" dirty="0" err="1" smtClean="0"/>
              <a:t>with</a:t>
            </a:r>
            <a:r>
              <a:rPr lang="es-AR" baseline="0" dirty="0" smtClean="0"/>
              <a:t> </a:t>
            </a:r>
            <a:r>
              <a:rPr lang="es-AR" baseline="0" dirty="0" err="1" smtClean="0"/>
              <a:t>The</a:t>
            </a:r>
            <a:r>
              <a:rPr lang="es-AR" baseline="0" dirty="0" smtClean="0"/>
              <a:t> </a:t>
            </a:r>
            <a:r>
              <a:rPr lang="es-AR" baseline="0" dirty="0" err="1" smtClean="0"/>
              <a:t>title</a:t>
            </a:r>
            <a:r>
              <a:rPr lang="es-AR" baseline="0" dirty="0" smtClean="0"/>
              <a:t> </a:t>
            </a:r>
            <a:r>
              <a:rPr lang="es-AR" baseline="0" dirty="0" err="1" smtClean="0"/>
              <a:t>project</a:t>
            </a:r>
            <a:r>
              <a:rPr lang="es-AR" baseline="0" dirty="0" smtClean="0"/>
              <a:t>““ </a:t>
            </a:r>
            <a:r>
              <a:rPr lang="es-AR" baseline="0" dirty="0" err="1" smtClean="0"/>
              <a:t>health</a:t>
            </a:r>
            <a:r>
              <a:rPr lang="es-AR" baseline="0" dirty="0" smtClean="0"/>
              <a:t> </a:t>
            </a:r>
            <a:r>
              <a:rPr lang="es-AR" baseline="0" dirty="0" err="1" smtClean="0"/>
              <a:t>team</a:t>
            </a:r>
            <a:r>
              <a:rPr lang="es-AR" baseline="0" dirty="0" smtClean="0"/>
              <a:t> </a:t>
            </a:r>
            <a:r>
              <a:rPr lang="es-AR" baseline="0" dirty="0" err="1" smtClean="0"/>
              <a:t>quality</a:t>
            </a:r>
            <a:r>
              <a:rPr lang="es-AR" baseline="0" dirty="0" smtClean="0"/>
              <a:t> </a:t>
            </a:r>
            <a:r>
              <a:rPr lang="es-AR" baseline="0" dirty="0" err="1" smtClean="0"/>
              <a:t>improvement</a:t>
            </a:r>
            <a:r>
              <a:rPr lang="es-AR" baseline="0" dirty="0" smtClean="0"/>
              <a:t> </a:t>
            </a:r>
            <a:r>
              <a:rPr lang="es-AR" baseline="0" dirty="0" err="1" smtClean="0"/>
              <a:t>implementation</a:t>
            </a:r>
            <a:r>
              <a:rPr lang="es-AR" baseline="0" dirty="0" smtClean="0"/>
              <a:t> </a:t>
            </a:r>
            <a:r>
              <a:rPr lang="es-AR" baseline="0" dirty="0" err="1" smtClean="0"/>
              <a:t>project</a:t>
            </a:r>
            <a:r>
              <a:rPr lang="es-AR" baseline="0" dirty="0" smtClean="0"/>
              <a:t> and </a:t>
            </a:r>
            <a:r>
              <a:rPr lang="es-AR" baseline="0" dirty="0" err="1" smtClean="0"/>
              <a:t>the</a:t>
            </a:r>
            <a:r>
              <a:rPr lang="es-AR" baseline="0" dirty="0" smtClean="0"/>
              <a:t> </a:t>
            </a:r>
            <a:r>
              <a:rPr lang="es-AR" baseline="0" dirty="0" err="1" smtClean="0"/>
              <a:t>impact</a:t>
            </a:r>
            <a:r>
              <a:rPr lang="es-AR" baseline="0" dirty="0" smtClean="0"/>
              <a:t> </a:t>
            </a:r>
            <a:r>
              <a:rPr lang="es-AR" baseline="0" dirty="0" err="1" smtClean="0"/>
              <a:t>upon</a:t>
            </a:r>
            <a:r>
              <a:rPr lang="es-AR" baseline="0" dirty="0" smtClean="0"/>
              <a:t> </a:t>
            </a:r>
            <a:r>
              <a:rPr lang="es-AR" baseline="0" dirty="0" err="1" smtClean="0"/>
              <a:t>congenital</a:t>
            </a:r>
            <a:r>
              <a:rPr lang="es-AR" baseline="0" dirty="0" smtClean="0"/>
              <a:t> </a:t>
            </a:r>
            <a:r>
              <a:rPr lang="es-AR" baseline="0" dirty="0" err="1" smtClean="0"/>
              <a:t>heart</a:t>
            </a:r>
            <a:r>
              <a:rPr lang="es-AR" baseline="0" dirty="0" smtClean="0"/>
              <a:t> </a:t>
            </a:r>
            <a:r>
              <a:rPr lang="es-AR" baseline="0" dirty="0" err="1" smtClean="0"/>
              <a:t>surgery</a:t>
            </a:r>
            <a:r>
              <a:rPr lang="es-AR" baseline="0" dirty="0" smtClean="0"/>
              <a:t> </a:t>
            </a:r>
            <a:r>
              <a:rPr lang="es-AR" baseline="0" dirty="0" err="1" smtClean="0"/>
              <a:t>infection</a:t>
            </a:r>
            <a:r>
              <a:rPr lang="es-AR" baseline="0" dirty="0" smtClean="0"/>
              <a:t> </a:t>
            </a:r>
            <a:r>
              <a:rPr lang="es-AR" baseline="0" dirty="0" err="1" smtClean="0"/>
              <a:t>rate</a:t>
            </a:r>
            <a:r>
              <a:rPr lang="es-AR" baseline="0" dirty="0" smtClean="0"/>
              <a:t>”</a:t>
            </a:r>
            <a:endParaRPr lang="en-US" sz="1200" b="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project presented by the Nursing Service CICU at HN</a:t>
            </a:r>
            <a:r>
              <a:rPr lang="en-US" sz="1200" kern="1200" baseline="0" dirty="0" smtClean="0">
                <a:solidFill>
                  <a:schemeClr val="tx1"/>
                </a:solidFill>
                <a:latin typeface="+mn-lt"/>
                <a:ea typeface="+mn-ea"/>
                <a:cs typeface="+mn-cs"/>
              </a:rPr>
              <a:t> of Cordoba Argentina</a:t>
            </a:r>
            <a:r>
              <a:rPr lang="en-US" sz="1200" kern="1200" dirty="0" smtClean="0">
                <a:solidFill>
                  <a:schemeClr val="tx1"/>
                </a:solidFill>
                <a:latin typeface="+mn-lt"/>
                <a:ea typeface="+mn-ea"/>
                <a:cs typeface="+mn-cs"/>
              </a:rPr>
              <a:t>, is the application of PREVENTION INFECTION BUNDLES (PIB) utilized globally with the highest scientific evidence, adapting and validating them to our daily requirements through instruments that allows us to quantify how the incorporation of preventive tools may decrease infection rates.</a:t>
            </a:r>
            <a:endParaRPr lang="es-AR"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aim to continue quality improvement CHS care process decreasing unadjusted/adjusted infection rates.</a:t>
            </a:r>
            <a:endParaRPr lang="es-AR" sz="1200" kern="120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In</a:t>
            </a:r>
            <a:r>
              <a:rPr lang="en-US" sz="1200" b="0" i="0" kern="1200" baseline="0" dirty="0" smtClean="0">
                <a:solidFill>
                  <a:schemeClr val="tx1"/>
                </a:solidFill>
                <a:latin typeface="+mn-lt"/>
                <a:ea typeface="+mn-ea"/>
                <a:cs typeface="+mn-cs"/>
              </a:rPr>
              <a:t> respect </a:t>
            </a:r>
            <a:r>
              <a:rPr lang="en-US" sz="1200" b="0" i="0" kern="1200" dirty="0" smtClean="0">
                <a:solidFill>
                  <a:schemeClr val="tx1"/>
                </a:solidFill>
                <a:latin typeface="+mn-lt"/>
                <a:ea typeface="+mn-ea"/>
                <a:cs typeface="+mn-cs"/>
              </a:rPr>
              <a:t>to </a:t>
            </a:r>
            <a:r>
              <a:rPr lang="es-AR" sz="1200" b="1" i="0" kern="1200" dirty="0" err="1" smtClean="0">
                <a:solidFill>
                  <a:schemeClr val="tx1"/>
                </a:solidFill>
                <a:latin typeface="+mn-lt"/>
                <a:ea typeface="+mn-ea"/>
                <a:cs typeface="+mn-cs"/>
              </a:rPr>
              <a:t>ventilator</a:t>
            </a:r>
            <a:r>
              <a:rPr lang="es-AR" sz="1200" b="0" i="0" kern="1200" dirty="0" err="1" smtClean="0">
                <a:solidFill>
                  <a:schemeClr val="tx1"/>
                </a:solidFill>
                <a:latin typeface="+mn-lt"/>
                <a:ea typeface="+mn-ea"/>
                <a:cs typeface="+mn-cs"/>
              </a:rPr>
              <a:t>-</a:t>
            </a:r>
            <a:r>
              <a:rPr lang="es-AR" sz="1200" b="1" i="0" kern="1200" dirty="0" err="1" smtClean="0">
                <a:solidFill>
                  <a:schemeClr val="tx1"/>
                </a:solidFill>
                <a:latin typeface="+mn-lt"/>
                <a:ea typeface="+mn-ea"/>
                <a:cs typeface="+mn-cs"/>
              </a:rPr>
              <a:t>associated</a:t>
            </a:r>
            <a:r>
              <a:rPr lang="es-AR" sz="1200" b="1" i="0" kern="1200" dirty="0" smtClean="0">
                <a:solidFill>
                  <a:schemeClr val="tx1"/>
                </a:solidFill>
                <a:latin typeface="+mn-lt"/>
                <a:ea typeface="+mn-ea"/>
                <a:cs typeface="+mn-cs"/>
              </a:rPr>
              <a:t> </a:t>
            </a:r>
            <a:r>
              <a:rPr lang="es-AR" sz="1200" b="1" i="0" kern="1200" dirty="0" err="1" smtClean="0">
                <a:solidFill>
                  <a:schemeClr val="tx1"/>
                </a:solidFill>
                <a:latin typeface="+mn-lt"/>
                <a:ea typeface="+mn-ea"/>
                <a:cs typeface="+mn-cs"/>
              </a:rPr>
              <a:t>pneumonia</a:t>
            </a:r>
            <a:r>
              <a:rPr lang="en-US" sz="1200" b="0" i="0" kern="1200" baseline="0" dirty="0" smtClean="0">
                <a:solidFill>
                  <a:schemeClr val="tx1"/>
                </a:solidFill>
                <a:latin typeface="+mn-lt"/>
                <a:ea typeface="+mn-ea"/>
                <a:cs typeface="+mn-cs"/>
              </a:rPr>
              <a:t>,a</a:t>
            </a:r>
            <a:r>
              <a:rPr lang="en-US" sz="1200" b="0" i="0" kern="1200" dirty="0" smtClean="0">
                <a:solidFill>
                  <a:schemeClr val="tx1"/>
                </a:solidFill>
                <a:latin typeface="+mn-lt"/>
                <a:ea typeface="+mn-ea"/>
                <a:cs typeface="+mn-cs"/>
              </a:rPr>
              <a:t>s can be seen </a:t>
            </a:r>
            <a:r>
              <a:rPr lang="es-ES" dirty="0" err="1" smtClean="0"/>
              <a:t>January</a:t>
            </a:r>
            <a:r>
              <a:rPr lang="es-ES" baseline="0" dirty="0" smtClean="0"/>
              <a:t> </a:t>
            </a:r>
            <a:r>
              <a:rPr lang="en-US" baseline="0" noProof="0" dirty="0" smtClean="0"/>
              <a:t>started</a:t>
            </a:r>
            <a:r>
              <a:rPr lang="es-ES" baseline="0" dirty="0" smtClean="0"/>
              <a:t> </a:t>
            </a:r>
            <a:r>
              <a:rPr lang="es-ES" baseline="0" dirty="0" err="1" smtClean="0"/>
              <a:t>with</a:t>
            </a:r>
            <a:r>
              <a:rPr lang="es-ES" baseline="0" dirty="0" smtClean="0"/>
              <a:t> 25% </a:t>
            </a:r>
            <a:r>
              <a:rPr lang="es-ES" baseline="0" dirty="0" err="1" smtClean="0"/>
              <a:t>percentage</a:t>
            </a:r>
            <a:r>
              <a:rPr lang="es-ES" baseline="0" dirty="0" smtClean="0"/>
              <a:t> of </a:t>
            </a:r>
            <a:r>
              <a:rPr lang="es-ES" baseline="0" dirty="0" err="1" smtClean="0"/>
              <a:t>adherence</a:t>
            </a:r>
            <a:r>
              <a:rPr lang="es-ES" baseline="0" dirty="0" smtClean="0"/>
              <a:t>, and MAY has </a:t>
            </a:r>
            <a:r>
              <a:rPr lang="es-ES" baseline="0" dirty="0" err="1" smtClean="0"/>
              <a:t>increased</a:t>
            </a:r>
            <a:r>
              <a:rPr lang="es-ES" baseline="0" dirty="0" smtClean="0"/>
              <a:t> </a:t>
            </a:r>
            <a:r>
              <a:rPr lang="es-ES" baseline="0" dirty="0" err="1" smtClean="0"/>
              <a:t>with</a:t>
            </a:r>
            <a:r>
              <a:rPr lang="es-ES" baseline="0" dirty="0" smtClean="0"/>
              <a:t> a 34% of </a:t>
            </a:r>
            <a:r>
              <a:rPr lang="es-ES" baseline="0" dirty="0" err="1" smtClean="0"/>
              <a:t>adherence</a:t>
            </a:r>
            <a:r>
              <a:rPr lang="es-ES" baseline="0" dirty="0" smtClean="0"/>
              <a:t>.</a:t>
            </a:r>
            <a:endParaRPr lang="es-ES"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And</a:t>
            </a:r>
            <a:r>
              <a:rPr lang="es-ES" baseline="0" dirty="0" smtClean="0"/>
              <a:t> </a:t>
            </a:r>
            <a:r>
              <a:rPr lang="es-ES" baseline="0" dirty="0" err="1" smtClean="0"/>
              <a:t>finally</a:t>
            </a:r>
            <a:r>
              <a:rPr lang="es-ES" baseline="0" dirty="0" smtClean="0"/>
              <a:t> </a:t>
            </a:r>
            <a:r>
              <a:rPr lang="es-ES" dirty="0" err="1" smtClean="0"/>
              <a:t>with</a:t>
            </a:r>
            <a:r>
              <a:rPr lang="es-ES" dirty="0" smtClean="0"/>
              <a:t> </a:t>
            </a:r>
            <a:r>
              <a:rPr lang="es-ES" dirty="0" err="1" smtClean="0"/>
              <a:t>regard</a:t>
            </a:r>
            <a:r>
              <a:rPr lang="es-ES" dirty="0" smtClean="0"/>
              <a:t> </a:t>
            </a:r>
            <a:r>
              <a:rPr lang="es-ES" dirty="0" err="1" smtClean="0"/>
              <a:t>to</a:t>
            </a:r>
            <a:r>
              <a:rPr lang="es-ES" dirty="0" smtClean="0"/>
              <a:t> URINARY</a:t>
            </a:r>
            <a:r>
              <a:rPr lang="es-ES" baseline="0" dirty="0" smtClean="0"/>
              <a:t> TRACT INFECTION </a:t>
            </a:r>
            <a:r>
              <a:rPr lang="es-ES" baseline="0" dirty="0" err="1" smtClean="0"/>
              <a:t>January</a:t>
            </a:r>
            <a:r>
              <a:rPr lang="es-ES" baseline="0" dirty="0" smtClean="0"/>
              <a:t> </a:t>
            </a:r>
            <a:r>
              <a:rPr lang="es-ES" baseline="0" dirty="0" err="1" smtClean="0"/>
              <a:t>started</a:t>
            </a:r>
            <a:r>
              <a:rPr lang="es-ES" baseline="0" dirty="0" smtClean="0"/>
              <a:t> </a:t>
            </a:r>
            <a:r>
              <a:rPr lang="es-ES" baseline="0" dirty="0" err="1" smtClean="0"/>
              <a:t>with</a:t>
            </a:r>
            <a:r>
              <a:rPr lang="es-ES" baseline="0" dirty="0" smtClean="0"/>
              <a:t> a 42%</a:t>
            </a:r>
            <a:r>
              <a:rPr lang="en-US" sz="1200" b="0" i="0" kern="1200" dirty="0" smtClean="0">
                <a:solidFill>
                  <a:schemeClr val="tx1"/>
                </a:solidFill>
                <a:latin typeface="+mn-lt"/>
                <a:ea typeface="+mn-ea"/>
                <a:cs typeface="+mn-cs"/>
              </a:rPr>
              <a:t> percentage of adherence and May</a:t>
            </a:r>
            <a:r>
              <a:rPr lang="en-US" sz="1200" b="0" i="0" kern="1200" baseline="0" dirty="0" smtClean="0">
                <a:solidFill>
                  <a:schemeClr val="tx1"/>
                </a:solidFill>
                <a:latin typeface="+mn-lt"/>
                <a:ea typeface="+mn-ea"/>
                <a:cs typeface="+mn-cs"/>
              </a:rPr>
              <a:t> finished with  a stay of 41% percentage.</a:t>
            </a:r>
            <a:endParaRPr lang="es-ES"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summary the challenges proposed include:</a:t>
            </a:r>
          </a:p>
          <a:p>
            <a:r>
              <a:rPr lang="en-US" sz="1200" kern="1200" dirty="0" smtClean="0">
                <a:solidFill>
                  <a:schemeClr val="tx1"/>
                </a:solidFill>
                <a:latin typeface="+mn-lt"/>
                <a:ea typeface="+mn-ea"/>
                <a:cs typeface="+mn-cs"/>
              </a:rPr>
              <a:t>Obtain the 80% percentage adherence to the Prevention Infection Bundles, and maintain the percentage</a:t>
            </a:r>
            <a:r>
              <a:rPr lang="en-US" sz="1200" kern="1200" baseline="0" dirty="0" smtClean="0">
                <a:solidFill>
                  <a:schemeClr val="tx1"/>
                </a:solidFill>
                <a:latin typeface="+mn-lt"/>
                <a:ea typeface="+mn-ea"/>
                <a:cs typeface="+mn-cs"/>
              </a:rPr>
              <a:t> during 6months to then </a:t>
            </a:r>
            <a:r>
              <a:rPr lang="en-US" sz="1200" kern="1200" baseline="0" dirty="0" smtClean="0">
                <a:solidFill>
                  <a:schemeClr val="tx1"/>
                </a:solidFill>
                <a:latin typeface="+mn-lt"/>
                <a:ea typeface="+mn-ea"/>
                <a:cs typeface="+mn-cs"/>
              </a:rPr>
              <a:t>remove </a:t>
            </a:r>
            <a:r>
              <a:rPr lang="en-US" sz="1200" kern="1200" baseline="0" dirty="0" smtClean="0">
                <a:solidFill>
                  <a:schemeClr val="tx1"/>
                </a:solidFill>
                <a:latin typeface="+mn-lt"/>
                <a:ea typeface="+mn-ea"/>
                <a:cs typeface="+mn-cs"/>
              </a:rPr>
              <a:t>the D-Checklist.</a:t>
            </a:r>
            <a:endParaRPr lang="en-US" sz="1200" kern="1200" dirty="0" smtClean="0">
              <a:solidFill>
                <a:schemeClr val="tx1"/>
              </a:solidFill>
              <a:latin typeface="+mn-lt"/>
              <a:ea typeface="+mn-ea"/>
              <a:cs typeface="+mn-cs"/>
            </a:endParaRPr>
          </a:p>
          <a:p>
            <a:r>
              <a:rPr lang="es-ES" sz="1200" kern="1200" dirty="0" err="1" smtClean="0">
                <a:solidFill>
                  <a:schemeClr val="tx1"/>
                </a:solidFill>
                <a:latin typeface="+mn-lt"/>
                <a:ea typeface="+mn-ea"/>
                <a:cs typeface="+mn-cs"/>
              </a:rPr>
              <a:t>Implement</a:t>
            </a:r>
            <a:r>
              <a:rPr lang="es-ES" sz="1200" kern="1200" dirty="0" smtClean="0">
                <a:solidFill>
                  <a:schemeClr val="tx1"/>
                </a:solidFill>
                <a:latin typeface="+mn-lt"/>
                <a:ea typeface="+mn-ea"/>
                <a:cs typeface="+mn-cs"/>
              </a:rPr>
              <a:t> new </a:t>
            </a:r>
            <a:r>
              <a:rPr lang="es-ES" sz="1200" kern="1200" dirty="0" err="1" smtClean="0">
                <a:solidFill>
                  <a:schemeClr val="tx1"/>
                </a:solidFill>
                <a:latin typeface="+mn-lt"/>
                <a:ea typeface="+mn-ea"/>
                <a:cs typeface="+mn-cs"/>
              </a:rPr>
              <a:t>strategies</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related</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to</a:t>
            </a:r>
            <a:r>
              <a:rPr lang="es-ES" sz="1200" kern="1200" dirty="0" smtClean="0">
                <a:solidFill>
                  <a:schemeClr val="tx1"/>
                </a:solidFill>
                <a:latin typeface="+mn-lt"/>
                <a:ea typeface="+mn-ea"/>
                <a:cs typeface="+mn-cs"/>
              </a:rPr>
              <a:t> Safety </a:t>
            </a:r>
            <a:r>
              <a:rPr lang="es-ES" sz="1200" kern="1200" dirty="0" err="1" smtClean="0">
                <a:solidFill>
                  <a:schemeClr val="tx1"/>
                </a:solidFill>
                <a:latin typeface="+mn-lt"/>
                <a:ea typeface="+mn-ea"/>
                <a:cs typeface="+mn-cs"/>
              </a:rPr>
              <a:t>patient</a:t>
            </a:r>
            <a:r>
              <a:rPr lang="es-ES" sz="1200" kern="1200" dirty="0" smtClean="0">
                <a:solidFill>
                  <a:schemeClr val="tx1"/>
                </a:solidFill>
                <a:latin typeface="+mn-lt"/>
                <a:ea typeface="+mn-ea"/>
                <a:cs typeface="+mn-cs"/>
              </a:rPr>
              <a:t>, control </a:t>
            </a:r>
            <a:r>
              <a:rPr lang="es-ES" sz="1200" kern="1200" dirty="0" err="1" smtClean="0">
                <a:solidFill>
                  <a:schemeClr val="tx1"/>
                </a:solidFill>
                <a:latin typeface="+mn-lt"/>
                <a:ea typeface="+mn-ea"/>
                <a:cs typeface="+mn-cs"/>
              </a:rPr>
              <a:t>infection</a:t>
            </a:r>
            <a:r>
              <a:rPr lang="es-ES" sz="1200" kern="1200" dirty="0" smtClean="0">
                <a:solidFill>
                  <a:schemeClr val="tx1"/>
                </a:solidFill>
                <a:latin typeface="+mn-lt"/>
                <a:ea typeface="+mn-ea"/>
                <a:cs typeface="+mn-cs"/>
              </a:rPr>
              <a:t> and </a:t>
            </a:r>
            <a:r>
              <a:rPr lang="es-ES" sz="1200" kern="1200" dirty="0" err="1" smtClean="0">
                <a:solidFill>
                  <a:schemeClr val="tx1"/>
                </a:solidFill>
                <a:latin typeface="+mn-lt"/>
                <a:ea typeface="+mn-ea"/>
                <a:cs typeface="+mn-cs"/>
              </a:rPr>
              <a:t>team</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work</a:t>
            </a:r>
            <a:r>
              <a:rPr lang="es-ES" sz="1200" kern="120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err="1" smtClean="0">
                <a:solidFill>
                  <a:schemeClr val="tx1"/>
                </a:solidFill>
                <a:latin typeface="+mn-lt"/>
                <a:ea typeface="+mn-ea"/>
                <a:cs typeface="+mn-cs"/>
              </a:rPr>
              <a:t>Showing</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statistics</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monthly</a:t>
            </a:r>
            <a:r>
              <a:rPr lang="es-ES" sz="1200" kern="1200" dirty="0" smtClean="0">
                <a:solidFill>
                  <a:schemeClr val="tx1"/>
                </a:solidFill>
                <a:latin typeface="+mn-lt"/>
                <a:ea typeface="+mn-ea"/>
                <a:cs typeface="+mn-cs"/>
              </a:rPr>
              <a:t>.</a:t>
            </a:r>
          </a:p>
          <a:p>
            <a:r>
              <a:rPr lang="es-ES_tradnl" sz="1200" kern="1200" dirty="0" err="1" smtClean="0">
                <a:solidFill>
                  <a:schemeClr val="tx1"/>
                </a:solidFill>
                <a:latin typeface="+mn-lt"/>
                <a:ea typeface="+mn-ea"/>
                <a:cs typeface="+mn-cs"/>
              </a:rPr>
              <a:t>Developed</a:t>
            </a:r>
            <a:r>
              <a:rPr lang="es-ES_tradnl" sz="1200" kern="1200" dirty="0" smtClean="0">
                <a:solidFill>
                  <a:schemeClr val="tx1"/>
                </a:solidFill>
                <a:latin typeface="+mn-lt"/>
                <a:ea typeface="+mn-ea"/>
                <a:cs typeface="+mn-cs"/>
              </a:rPr>
              <a:t> </a:t>
            </a:r>
            <a:r>
              <a:rPr lang="es-ES_tradnl" sz="1200" kern="1200" dirty="0" err="1" smtClean="0">
                <a:solidFill>
                  <a:schemeClr val="tx1"/>
                </a:solidFill>
                <a:latin typeface="+mn-lt"/>
                <a:ea typeface="+mn-ea"/>
                <a:cs typeface="+mn-cs"/>
              </a:rPr>
              <a:t>staff</a:t>
            </a:r>
            <a:r>
              <a:rPr lang="es-ES_tradnl" sz="1200" kern="1200" dirty="0" smtClean="0">
                <a:solidFill>
                  <a:schemeClr val="tx1"/>
                </a:solidFill>
                <a:latin typeface="+mn-lt"/>
                <a:ea typeface="+mn-ea"/>
                <a:cs typeface="+mn-cs"/>
              </a:rPr>
              <a:t> training in </a:t>
            </a:r>
            <a:r>
              <a:rPr lang="es-ES_tradnl" sz="1200" kern="1200" dirty="0" err="1" smtClean="0">
                <a:solidFill>
                  <a:schemeClr val="tx1"/>
                </a:solidFill>
                <a:latin typeface="+mn-lt"/>
                <a:ea typeface="+mn-ea"/>
                <a:cs typeface="+mn-cs"/>
              </a:rPr>
              <a:t>Simulated</a:t>
            </a:r>
            <a:r>
              <a:rPr lang="es-ES_tradnl" sz="1200" kern="1200" dirty="0" smtClean="0">
                <a:solidFill>
                  <a:schemeClr val="tx1"/>
                </a:solidFill>
                <a:latin typeface="+mn-lt"/>
                <a:ea typeface="+mn-ea"/>
                <a:cs typeface="+mn-cs"/>
              </a:rPr>
              <a:t> </a:t>
            </a:r>
            <a:r>
              <a:rPr lang="es-ES_tradnl" sz="1200" kern="1200" dirty="0" err="1" smtClean="0">
                <a:solidFill>
                  <a:schemeClr val="tx1"/>
                </a:solidFill>
                <a:latin typeface="+mn-lt"/>
                <a:ea typeface="+mn-ea"/>
                <a:cs typeface="+mn-cs"/>
              </a:rPr>
              <a:t>Practice</a:t>
            </a:r>
            <a:r>
              <a:rPr lang="es-ES_tradnl" sz="1200" kern="1200" dirty="0" smtClean="0">
                <a:solidFill>
                  <a:schemeClr val="tx1"/>
                </a:solidFill>
                <a:latin typeface="+mn-lt"/>
                <a:ea typeface="+mn-ea"/>
                <a:cs typeface="+mn-cs"/>
              </a:rPr>
              <a:t> </a:t>
            </a:r>
            <a:r>
              <a:rPr lang="es-ES_tradnl" sz="1200" kern="1200" dirty="0" err="1" smtClean="0">
                <a:solidFill>
                  <a:schemeClr val="tx1"/>
                </a:solidFill>
                <a:latin typeface="+mn-lt"/>
                <a:ea typeface="+mn-ea"/>
                <a:cs typeface="+mn-cs"/>
              </a:rPr>
              <a:t>Lab</a:t>
            </a:r>
            <a:r>
              <a:rPr lang="es-ES_tradnl" sz="1200" kern="1200" dirty="0" smtClean="0">
                <a:solidFill>
                  <a:schemeClr val="tx1"/>
                </a:solidFill>
                <a:latin typeface="+mn-lt"/>
                <a:ea typeface="+mn-ea"/>
                <a:cs typeface="+mn-cs"/>
              </a:rPr>
              <a:t>.</a:t>
            </a:r>
            <a:endParaRPr lang="es-E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conclusion we believe this project is a challenge for CICU health team, which helps us to understand factors that imply the</a:t>
            </a:r>
            <a:r>
              <a:rPr lang="en-US" baseline="0" dirty="0" smtClean="0"/>
              <a:t> development of a quality </a:t>
            </a:r>
            <a:r>
              <a:rPr lang="en-US" baseline="0" dirty="0" err="1" smtClean="0"/>
              <a:t>implementarion</a:t>
            </a:r>
            <a:r>
              <a:rPr lang="en-US" baseline="0" dirty="0" smtClean="0"/>
              <a:t> </a:t>
            </a:r>
            <a:r>
              <a:rPr lang="en-US" baseline="0" dirty="0" err="1" smtClean="0"/>
              <a:t>proyect</a:t>
            </a:r>
            <a:r>
              <a:rPr lang="en-US" baseline="0" dirty="0" smtClean="0"/>
              <a:t>, and especially the necessity for team work to improve effective </a:t>
            </a:r>
            <a:r>
              <a:rPr lang="en-US" baseline="0" dirty="0" err="1" smtClean="0"/>
              <a:t>comunicaction</a:t>
            </a:r>
            <a:r>
              <a:rPr lang="en-US" baseline="0" dirty="0" smtClean="0"/>
              <a:t>, </a:t>
            </a:r>
            <a:r>
              <a:rPr lang="en-US" baseline="0" dirty="0" err="1" smtClean="0"/>
              <a:t>capacitation</a:t>
            </a:r>
            <a:r>
              <a:rPr lang="en-US" baseline="0" dirty="0" smtClean="0"/>
              <a:t> to achieve safe patient care.</a:t>
            </a:r>
            <a:endParaRPr lang="es-AR" dirty="0" smtClean="0"/>
          </a:p>
          <a:p>
            <a:endParaRPr lang="es-AR"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13</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The presentation is structured as follows</a:t>
            </a:r>
            <a:endParaRPr lang="es-AR"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Cardiovascular Team at Hospital de </a:t>
            </a:r>
            <a:r>
              <a:rPr lang="en-US" sz="1200" kern="1200" dirty="0" err="1" smtClean="0">
                <a:solidFill>
                  <a:schemeClr val="tx1"/>
                </a:solidFill>
                <a:latin typeface="+mn-lt"/>
                <a:ea typeface="+mn-ea"/>
                <a:cs typeface="+mn-cs"/>
              </a:rPr>
              <a:t>Niños</a:t>
            </a:r>
            <a:r>
              <a:rPr lang="en-US" sz="1200" kern="1200" dirty="0" smtClean="0">
                <a:solidFill>
                  <a:schemeClr val="tx1"/>
                </a:solidFill>
                <a:latin typeface="+mn-lt"/>
                <a:ea typeface="+mn-ea"/>
                <a:cs typeface="+mn-cs"/>
              </a:rPr>
              <a:t> of Cordoba Argentina</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was allowed to participate in International Quality Improvement Collaborative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 since January 2012. </a:t>
            </a:r>
            <a:endParaRPr lang="es-A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development project begins by identifying local problem that affects us about infection rates, the</a:t>
            </a:r>
            <a:r>
              <a:rPr lang="en-US" baseline="0" dirty="0" smtClean="0"/>
              <a:t> data</a:t>
            </a:r>
            <a:r>
              <a:rPr lang="en-US" dirty="0" smtClean="0"/>
              <a:t> obtained were provided by the IQIC.</a:t>
            </a:r>
            <a:r>
              <a:rPr lang="en-US" baseline="0" dirty="0" smtClean="0"/>
              <a:t> </a:t>
            </a:r>
            <a:r>
              <a:rPr lang="en-US" dirty="0" smtClean="0"/>
              <a:t>We started with  a semiannual unadjusted</a:t>
            </a:r>
            <a:r>
              <a:rPr lang="en-US" baseline="0" dirty="0" smtClean="0"/>
              <a:t> infection rate of</a:t>
            </a:r>
            <a:r>
              <a:rPr lang="en-US" sz="1200" dirty="0" smtClean="0"/>
              <a:t> : 24% and</a:t>
            </a:r>
            <a:r>
              <a:rPr lang="en-US" sz="1200" u="sng" dirty="0" smtClean="0"/>
              <a:t> </a:t>
            </a:r>
            <a:r>
              <a:rPr lang="en-US" sz="1200" dirty="0" smtClean="0"/>
              <a:t>23% at 2012; 26% and 14% during 2013 and 14% on 2014.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AR" dirty="0" err="1" smtClean="0"/>
              <a:t>We</a:t>
            </a:r>
            <a:r>
              <a:rPr lang="es-AR" dirty="0" smtClean="0"/>
              <a:t> </a:t>
            </a:r>
            <a:r>
              <a:rPr lang="es-AR" dirty="0" err="1" smtClean="0"/>
              <a:t>emphasize</a:t>
            </a:r>
            <a:r>
              <a:rPr lang="es-AR" dirty="0" smtClean="0"/>
              <a:t> </a:t>
            </a:r>
            <a:r>
              <a:rPr lang="es-AR" dirty="0" err="1" smtClean="0"/>
              <a:t>that</a:t>
            </a:r>
            <a:r>
              <a:rPr lang="es-AR" dirty="0" smtClean="0"/>
              <a:t> data </a:t>
            </a:r>
            <a:r>
              <a:rPr lang="es-AR" dirty="0" err="1" smtClean="0"/>
              <a:t>infection</a:t>
            </a:r>
            <a:r>
              <a:rPr lang="es-AR" baseline="0" dirty="0" smtClean="0"/>
              <a:t> </a:t>
            </a:r>
            <a:r>
              <a:rPr lang="es-AR" baseline="0" dirty="0" err="1" smtClean="0"/>
              <a:t>rate</a:t>
            </a:r>
            <a:r>
              <a:rPr lang="es-AR" baseline="0" dirty="0" smtClean="0"/>
              <a:t> are </a:t>
            </a:r>
            <a:r>
              <a:rPr lang="es-AR" baseline="0" dirty="0" err="1" smtClean="0"/>
              <a:t>higher</a:t>
            </a:r>
            <a:r>
              <a:rPr lang="es-AR" baseline="0" dirty="0" smtClean="0"/>
              <a:t> </a:t>
            </a:r>
            <a:r>
              <a:rPr lang="es-AR" baseline="0" dirty="0" err="1" smtClean="0"/>
              <a:t>than</a:t>
            </a:r>
            <a:r>
              <a:rPr lang="es-AR" baseline="0" dirty="0" smtClean="0"/>
              <a:t> 4-6% </a:t>
            </a:r>
            <a:r>
              <a:rPr lang="es-AR" baseline="0" dirty="0" err="1" smtClean="0"/>
              <a:t>iqic</a:t>
            </a:r>
            <a:r>
              <a:rPr lang="es-AR" baseline="0" dirty="0" smtClean="0"/>
              <a:t> </a:t>
            </a:r>
            <a:r>
              <a:rPr lang="es-AR" baseline="0" dirty="0" err="1" smtClean="0"/>
              <a:t>participants</a:t>
            </a:r>
            <a:r>
              <a:rPr lang="es-AR" baseline="0" dirty="0" smtClean="0"/>
              <a:t>.</a:t>
            </a:r>
          </a:p>
          <a:p>
            <a:endParaRPr lang="es-AR"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latin typeface="+mn-lt"/>
                <a:ea typeface="+mn-ea"/>
                <a:cs typeface="+mn-cs"/>
              </a:rPr>
              <a:t>The central question is: </a:t>
            </a:r>
            <a:r>
              <a:rPr lang="es-AR" baseline="0" dirty="0" smtClean="0"/>
              <a:t>“</a:t>
            </a:r>
            <a:r>
              <a:rPr lang="en-US" sz="1200" dirty="0" smtClean="0"/>
              <a:t>Is it possible to reduce unadjusted infection rate through Prevention Infection Bundles (PIB) implementation on CHS postoperative recovery in the CICU at Hospital</a:t>
            </a:r>
            <a:r>
              <a:rPr lang="en-US" sz="1200" baseline="0" dirty="0" smtClean="0"/>
              <a:t> de </a:t>
            </a:r>
            <a:r>
              <a:rPr lang="en-US" sz="1200" baseline="0" dirty="0" err="1" smtClean="0"/>
              <a:t>Niños</a:t>
            </a:r>
            <a:r>
              <a:rPr lang="en-US" sz="1200" baseline="0" dirty="0" smtClean="0"/>
              <a:t> of Cordoba Argentina</a:t>
            </a:r>
            <a:r>
              <a:rPr lang="en-US" sz="1200" dirty="0" smtClean="0"/>
              <a:t> ?</a:t>
            </a:r>
            <a:r>
              <a:rPr lang="en-US" sz="1200" baseline="0" dirty="0" smtClean="0"/>
              <a:t> F</a:t>
            </a:r>
            <a:r>
              <a:rPr lang="en-US" baseline="0" dirty="0" smtClean="0"/>
              <a:t>rom this question we set the following objectives.</a:t>
            </a:r>
          </a:p>
          <a:p>
            <a:endParaRPr lang="es-AR"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AR" sz="1200" b="0" i="0" kern="1200" dirty="0" err="1" smtClean="0">
                <a:solidFill>
                  <a:schemeClr val="tx1"/>
                </a:solidFill>
                <a:latin typeface="+mn-lt"/>
                <a:ea typeface="+mn-ea"/>
                <a:cs typeface="+mn-cs"/>
              </a:rPr>
              <a:t>Our</a:t>
            </a:r>
            <a:r>
              <a:rPr lang="es-AR" sz="1200" b="0" i="0" kern="1200" dirty="0" smtClean="0">
                <a:solidFill>
                  <a:schemeClr val="tx1"/>
                </a:solidFill>
                <a:latin typeface="+mn-lt"/>
                <a:ea typeface="+mn-ea"/>
                <a:cs typeface="+mn-cs"/>
              </a:rPr>
              <a:t> </a:t>
            </a:r>
            <a:r>
              <a:rPr lang="es-AR" sz="1200" b="0" i="0" kern="1200" dirty="0" err="1" smtClean="0">
                <a:solidFill>
                  <a:schemeClr val="tx1"/>
                </a:solidFill>
                <a:latin typeface="+mn-lt"/>
                <a:ea typeface="+mn-ea"/>
                <a:cs typeface="+mn-cs"/>
              </a:rPr>
              <a:t>purpose</a:t>
            </a:r>
            <a:r>
              <a:rPr lang="es-AR" sz="1200" b="0" i="0" kern="1200" dirty="0" smtClean="0">
                <a:solidFill>
                  <a:schemeClr val="tx1"/>
                </a:solidFill>
                <a:latin typeface="+mn-lt"/>
                <a:ea typeface="+mn-ea"/>
                <a:cs typeface="+mn-cs"/>
              </a:rPr>
              <a:t> </a:t>
            </a:r>
            <a:r>
              <a:rPr lang="es-AR" sz="1200" b="0" i="0" kern="1200" dirty="0" err="1" smtClean="0">
                <a:solidFill>
                  <a:schemeClr val="tx1"/>
                </a:solidFill>
                <a:latin typeface="+mn-lt"/>
                <a:ea typeface="+mn-ea"/>
                <a:cs typeface="+mn-cs"/>
              </a:rPr>
              <a:t>is</a:t>
            </a:r>
            <a:r>
              <a:rPr lang="es-AR" sz="1200" b="0" i="0" kern="1200" dirty="0" smtClean="0">
                <a:solidFill>
                  <a:schemeClr val="tx1"/>
                </a:solidFill>
                <a:latin typeface="+mn-lt"/>
                <a:ea typeface="+mn-ea"/>
                <a:cs typeface="+mn-cs"/>
              </a:rPr>
              <a:t> </a:t>
            </a:r>
            <a:r>
              <a:rPr lang="es-AR" sz="1200" b="0" i="0" kern="1200" dirty="0" err="1" smtClean="0">
                <a:solidFill>
                  <a:schemeClr val="tx1"/>
                </a:solidFill>
                <a:latin typeface="+mn-lt"/>
                <a:ea typeface="+mn-ea"/>
                <a:cs typeface="+mn-cs"/>
              </a:rPr>
              <a:t>To</a:t>
            </a:r>
            <a:r>
              <a:rPr lang="es-AR" sz="1200" b="0" i="0" kern="1200" baseline="0" dirty="0" smtClean="0">
                <a:solidFill>
                  <a:schemeClr val="tx1"/>
                </a:solidFill>
                <a:latin typeface="+mn-lt"/>
                <a:ea typeface="+mn-ea"/>
                <a:cs typeface="+mn-cs"/>
              </a:rPr>
              <a:t> </a:t>
            </a:r>
            <a:r>
              <a:rPr lang="en-US" sz="1200" b="1" dirty="0" smtClean="0"/>
              <a:t>Health Team: </a:t>
            </a:r>
            <a:r>
              <a:rPr lang="en-US" sz="1200" dirty="0" smtClean="0"/>
              <a:t>Incorporate patient's safety culture, improving efficiency and quality of care of children with Congenital Heart Surgery (CHS) and assess if through to quality improvement project decreased infection rates on Congenital Heart Surgery.</a:t>
            </a:r>
            <a:endParaRPr lang="es-AR" sz="1200" dirty="0" smtClean="0"/>
          </a:p>
          <a:p>
            <a:r>
              <a:rPr lang="en-US" sz="1200" b="1" dirty="0" smtClean="0"/>
              <a:t>To Patients: </a:t>
            </a:r>
            <a:r>
              <a:rPr lang="en-US" sz="1200" dirty="0" smtClean="0"/>
              <a:t>To decrease morbidity</a:t>
            </a:r>
            <a:r>
              <a:rPr lang="en-US" sz="1200" u="sng" dirty="0" smtClean="0"/>
              <a:t> </a:t>
            </a:r>
            <a:r>
              <a:rPr lang="en-US" sz="1200" dirty="0" smtClean="0"/>
              <a:t>and mortality in children with Congenital</a:t>
            </a:r>
            <a:r>
              <a:rPr lang="en-US" sz="1200" baseline="0" dirty="0" smtClean="0"/>
              <a:t> </a:t>
            </a:r>
            <a:r>
              <a:rPr lang="en-US" sz="1200" dirty="0" smtClean="0"/>
              <a:t>Heart Surgery. </a:t>
            </a:r>
            <a:endParaRPr lang="es-AR" sz="1200" dirty="0" smtClean="0"/>
          </a:p>
          <a:p>
            <a:endParaRPr lang="es-AR"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 quantitative, </a:t>
            </a:r>
            <a:r>
              <a:rPr lang="en-US" sz="1200" kern="1200" dirty="0" err="1" smtClean="0">
                <a:solidFill>
                  <a:schemeClr val="tx1"/>
                </a:solidFill>
                <a:latin typeface="+mn-lt"/>
                <a:ea typeface="+mn-ea"/>
                <a:cs typeface="+mn-cs"/>
              </a:rPr>
              <a:t>correlational</a:t>
            </a:r>
            <a:r>
              <a:rPr lang="en-US" sz="1200" kern="1200" dirty="0" smtClean="0">
                <a:solidFill>
                  <a:schemeClr val="tx1"/>
                </a:solidFill>
                <a:latin typeface="+mn-lt"/>
                <a:ea typeface="+mn-ea"/>
                <a:cs typeface="+mn-cs"/>
              </a:rPr>
              <a:t> and prospective study will be held at CICU from Hospital</a:t>
            </a:r>
            <a:r>
              <a:rPr lang="en-US" sz="1200" kern="1200" baseline="0" dirty="0" smtClean="0">
                <a:solidFill>
                  <a:schemeClr val="tx1"/>
                </a:solidFill>
                <a:latin typeface="+mn-lt"/>
                <a:ea typeface="+mn-ea"/>
                <a:cs typeface="+mn-cs"/>
              </a:rPr>
              <a:t> de </a:t>
            </a:r>
            <a:r>
              <a:rPr lang="en-US" sz="1200" kern="1200" baseline="0" dirty="0" err="1" smtClean="0">
                <a:solidFill>
                  <a:schemeClr val="tx1"/>
                </a:solidFill>
                <a:latin typeface="+mn-lt"/>
                <a:ea typeface="+mn-ea"/>
                <a:cs typeface="+mn-cs"/>
              </a:rPr>
              <a:t>Niños</a:t>
            </a:r>
            <a:r>
              <a:rPr lang="en-US" sz="1200" kern="1200" baseline="0" dirty="0" smtClean="0">
                <a:solidFill>
                  <a:schemeClr val="tx1"/>
                </a:solidFill>
                <a:latin typeface="+mn-lt"/>
                <a:ea typeface="+mn-ea"/>
                <a:cs typeface="+mn-cs"/>
              </a:rPr>
              <a:t> of Cordoba Argentina</a:t>
            </a:r>
            <a:r>
              <a:rPr lang="en-US" sz="1200" kern="1200" dirty="0" smtClean="0">
                <a:solidFill>
                  <a:schemeClr val="tx1"/>
                </a:solidFill>
                <a:latin typeface="+mn-lt"/>
                <a:ea typeface="+mn-ea"/>
                <a:cs typeface="+mn-cs"/>
              </a:rPr>
              <a:t>, interventions applied by Health Team to children from 0 to 14 years of</a:t>
            </a:r>
            <a:r>
              <a:rPr lang="en-US" sz="1200" kern="1200" baseline="0" dirty="0" smtClean="0">
                <a:solidFill>
                  <a:schemeClr val="tx1"/>
                </a:solidFill>
                <a:latin typeface="+mn-lt"/>
                <a:ea typeface="+mn-ea"/>
                <a:cs typeface="+mn-cs"/>
              </a:rPr>
              <a:t> age</a:t>
            </a:r>
            <a:r>
              <a:rPr lang="en-US" sz="1200" kern="1200" dirty="0" smtClean="0">
                <a:solidFill>
                  <a:schemeClr val="tx1"/>
                </a:solidFill>
                <a:latin typeface="+mn-lt"/>
                <a:ea typeface="+mn-ea"/>
                <a:cs typeface="+mn-cs"/>
              </a:rPr>
              <a:t> who were admitted after Congenital Heart Surgery. Patients with emergency CHS with evidence of pre surgical infections will be excluded.</a:t>
            </a:r>
            <a:endParaRPr lang="es-AR" sz="1200" kern="1200" dirty="0" smtClean="0">
              <a:solidFill>
                <a:schemeClr val="tx1"/>
              </a:solidFill>
              <a:latin typeface="+mn-lt"/>
              <a:ea typeface="+mn-ea"/>
              <a:cs typeface="+mn-cs"/>
            </a:endParaRPr>
          </a:p>
          <a:p>
            <a:endParaRPr lang="es-AR"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dirty="0" smtClean="0"/>
              <a:t>For the implementation project</a:t>
            </a:r>
            <a:r>
              <a:rPr lang="en-US" baseline="0" dirty="0" smtClean="0"/>
              <a:t> a </a:t>
            </a:r>
            <a:r>
              <a:rPr lang="en-US" dirty="0" smtClean="0"/>
              <a:t> series of stages involved the health team:</a:t>
            </a:r>
          </a:p>
          <a:p>
            <a:r>
              <a:rPr lang="en-US" sz="1200" i="1" kern="1200" dirty="0" smtClean="0">
                <a:solidFill>
                  <a:schemeClr val="tx1"/>
                </a:solidFill>
                <a:latin typeface="+mn-lt"/>
                <a:ea typeface="+mn-ea"/>
                <a:cs typeface="+mn-cs"/>
              </a:rPr>
              <a:t>Staff </a:t>
            </a:r>
            <a:r>
              <a:rPr lang="en-US" sz="1200" i="1" kern="1200" dirty="0" err="1" smtClean="0">
                <a:solidFill>
                  <a:schemeClr val="tx1"/>
                </a:solidFill>
                <a:latin typeface="+mn-lt"/>
                <a:ea typeface="+mn-ea"/>
                <a:cs typeface="+mn-cs"/>
              </a:rPr>
              <a:t>Capacitation</a:t>
            </a:r>
            <a:r>
              <a:rPr lang="en-US" sz="1200" i="1" kern="1200" dirty="0" smtClean="0">
                <a:solidFill>
                  <a:schemeClr val="tx1"/>
                </a:solidFill>
                <a:latin typeface="+mn-lt"/>
                <a:ea typeface="+mn-ea"/>
                <a:cs typeface="+mn-cs"/>
              </a:rPr>
              <a:t> and Strategy Orientation</a:t>
            </a:r>
            <a:r>
              <a:rPr lang="en-US" sz="1200" kern="1200" dirty="0" smtClean="0">
                <a:solidFill>
                  <a:schemeClr val="tx1"/>
                </a:solidFill>
                <a:latin typeface="+mn-lt"/>
                <a:ea typeface="+mn-ea"/>
                <a:cs typeface="+mn-cs"/>
              </a:rPr>
              <a:t>: Annual training for CICU staff, theoretical and practical topics developed to prevent infections through workshops, clinical cases and </a:t>
            </a:r>
            <a:r>
              <a:rPr lang="en-US" sz="1200" strike="sngStrike"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simulation laboratory. Furthermore data provided by the IQIC program concerning infection rate </a:t>
            </a:r>
            <a:r>
              <a:rPr lang="en-US" sz="1200" strike="sngStrike"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was used. Implementation of Infection Prevention Strategies and the instrument to be used called "Daily-Checklist" (that</a:t>
            </a:r>
            <a:r>
              <a:rPr lang="en-US" sz="1200" kern="1200" baseline="0" dirty="0" smtClean="0">
                <a:solidFill>
                  <a:schemeClr val="tx1"/>
                </a:solidFill>
                <a:latin typeface="+mn-lt"/>
                <a:ea typeface="+mn-ea"/>
                <a:cs typeface="+mn-cs"/>
              </a:rPr>
              <a:t> included</a:t>
            </a:r>
            <a:r>
              <a:rPr lang="en-US" sz="1200" kern="1200" dirty="0" smtClean="0">
                <a:solidFill>
                  <a:schemeClr val="tx1"/>
                </a:solidFill>
                <a:latin typeface="+mn-lt"/>
                <a:ea typeface="+mn-ea"/>
                <a:cs typeface="+mn-cs"/>
              </a:rPr>
              <a:t> </a:t>
            </a:r>
            <a:r>
              <a:rPr lang="es-AR" sz="1200" b="1" i="0" kern="1200" dirty="0" err="1" smtClean="0">
                <a:solidFill>
                  <a:schemeClr val="tx1"/>
                </a:solidFill>
                <a:latin typeface="+mn-lt"/>
                <a:ea typeface="+mn-ea"/>
                <a:cs typeface="+mn-cs"/>
              </a:rPr>
              <a:t>ventilator</a:t>
            </a:r>
            <a:r>
              <a:rPr lang="es-AR" sz="1200" b="0" i="0" kern="1200" dirty="0" err="1" smtClean="0">
                <a:solidFill>
                  <a:schemeClr val="tx1"/>
                </a:solidFill>
                <a:latin typeface="+mn-lt"/>
                <a:ea typeface="+mn-ea"/>
                <a:cs typeface="+mn-cs"/>
              </a:rPr>
              <a:t>-</a:t>
            </a:r>
            <a:r>
              <a:rPr lang="es-AR" sz="1200" b="1" i="0" kern="1200" dirty="0" err="1" smtClean="0">
                <a:solidFill>
                  <a:schemeClr val="tx1"/>
                </a:solidFill>
                <a:latin typeface="+mn-lt"/>
                <a:ea typeface="+mn-ea"/>
                <a:cs typeface="+mn-cs"/>
              </a:rPr>
              <a:t>associated</a:t>
            </a:r>
            <a:r>
              <a:rPr lang="es-AR" sz="1200" b="1" i="0" kern="1200" dirty="0" smtClean="0">
                <a:solidFill>
                  <a:schemeClr val="tx1"/>
                </a:solidFill>
                <a:latin typeface="+mn-lt"/>
                <a:ea typeface="+mn-ea"/>
                <a:cs typeface="+mn-cs"/>
              </a:rPr>
              <a:t> </a:t>
            </a:r>
            <a:r>
              <a:rPr lang="es-AR" sz="1200" b="1" i="0" kern="1200" dirty="0" err="1" smtClean="0">
                <a:solidFill>
                  <a:schemeClr val="tx1"/>
                </a:solidFill>
                <a:latin typeface="+mn-lt"/>
                <a:ea typeface="+mn-ea"/>
                <a:cs typeface="+mn-cs"/>
              </a:rPr>
              <a:t>pneumonia</a:t>
            </a:r>
            <a:r>
              <a:rPr lang="en-US" sz="1200" kern="1200" dirty="0" smtClean="0">
                <a:solidFill>
                  <a:schemeClr val="tx1"/>
                </a:solidFill>
                <a:latin typeface="+mn-lt"/>
                <a:ea typeface="+mn-ea"/>
                <a:cs typeface="+mn-cs"/>
              </a:rPr>
              <a:t>, Central Venous Line, Surgical Site Infections and Urinary Tracts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Infection bundles) to observe and measure percentage of adherence to Prevention Infections Bundles.</a:t>
            </a:r>
            <a:endParaRPr lang="es-AR"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Strategy Implementation</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CICU Staff </a:t>
            </a:r>
            <a:r>
              <a:rPr lang="en-US" sz="1200" kern="1200" dirty="0" smtClean="0">
                <a:solidFill>
                  <a:schemeClr val="tx1"/>
                </a:solidFill>
                <a:latin typeface="+mn-lt"/>
                <a:ea typeface="+mn-ea"/>
                <a:cs typeface="+mn-cs"/>
              </a:rPr>
              <a:t>practiced with the D-CL instrument filling it in workshops and simulation laboratory. This included piloting of the instrument in the CICU during two months of the semester, allowing the modifications and pertinent corrections depending on the needs observed by the Team.</a:t>
            </a:r>
            <a:endParaRPr lang="es-AR"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Monitoring Implementation</a:t>
            </a:r>
            <a:r>
              <a:rPr lang="en-US" sz="1200" kern="1200" dirty="0" smtClean="0">
                <a:solidFill>
                  <a:schemeClr val="tx1"/>
                </a:solidFill>
                <a:latin typeface="+mn-lt"/>
                <a:ea typeface="+mn-ea"/>
                <a:cs typeface="+mn-cs"/>
              </a:rPr>
              <a:t>: The monitoring had two instances; the first was the record of the D-CL by the CICU staff about PIB </a:t>
            </a:r>
            <a:r>
              <a:rPr lang="en-US" sz="1200" kern="1200" dirty="0" smtClean="0">
                <a:solidFill>
                  <a:schemeClr val="tx1"/>
                </a:solidFill>
                <a:latin typeface="+mn-lt"/>
                <a:ea typeface="+mn-ea"/>
                <a:cs typeface="+mn-cs"/>
              </a:rPr>
              <a:t>implemented. The </a:t>
            </a:r>
            <a:r>
              <a:rPr lang="en-US" sz="1200" kern="1200" dirty="0" smtClean="0">
                <a:solidFill>
                  <a:schemeClr val="tx1"/>
                </a:solidFill>
                <a:latin typeface="+mn-lt"/>
                <a:ea typeface="+mn-ea"/>
                <a:cs typeface="+mn-cs"/>
              </a:rPr>
              <a:t>second instance was checking how and when </a:t>
            </a:r>
            <a:r>
              <a:rPr lang="en-US" sz="1200" kern="1200" dirty="0" smtClean="0">
                <a:solidFill>
                  <a:schemeClr val="tx1"/>
                </a:solidFill>
                <a:latin typeface="+mn-lt"/>
                <a:ea typeface="+mn-ea"/>
                <a:cs typeface="+mn-cs"/>
              </a:rPr>
              <a:t>CICU Staff </a:t>
            </a:r>
            <a:r>
              <a:rPr lang="en-US" sz="1200" kern="1200" dirty="0" smtClean="0">
                <a:solidFill>
                  <a:schemeClr val="tx1"/>
                </a:solidFill>
                <a:latin typeface="+mn-lt"/>
                <a:ea typeface="+mn-ea"/>
                <a:cs typeface="+mn-cs"/>
              </a:rPr>
              <a:t>filled D-CL by the Health Team and observer team designated in each shift.</a:t>
            </a:r>
            <a:endParaRPr lang="es-AR"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Today we are working in the last two stages:</a:t>
            </a:r>
          </a:p>
          <a:p>
            <a:r>
              <a:rPr lang="en-US" sz="1200" i="1" kern="1200" dirty="0" smtClean="0">
                <a:solidFill>
                  <a:schemeClr val="tx1"/>
                </a:solidFill>
                <a:latin typeface="+mn-lt"/>
                <a:ea typeface="+mn-ea"/>
                <a:cs typeface="+mn-cs"/>
              </a:rPr>
              <a:t>Data quantification and analysis</a:t>
            </a:r>
            <a:r>
              <a:rPr lang="en-US" sz="1200" kern="1200" dirty="0" smtClean="0">
                <a:solidFill>
                  <a:schemeClr val="tx1"/>
                </a:solidFill>
                <a:latin typeface="+mn-lt"/>
                <a:ea typeface="+mn-ea"/>
                <a:cs typeface="+mn-cs"/>
              </a:rPr>
              <a:t>: Quantification of semiannual data information through a database and application of </a:t>
            </a:r>
            <a:r>
              <a:rPr lang="en-US" sz="1200" kern="1200" dirty="0" err="1" smtClean="0">
                <a:solidFill>
                  <a:schemeClr val="tx1"/>
                </a:solidFill>
                <a:latin typeface="+mn-lt"/>
                <a:ea typeface="+mn-ea"/>
                <a:cs typeface="+mn-cs"/>
              </a:rPr>
              <a:t>correlational</a:t>
            </a:r>
            <a:r>
              <a:rPr lang="en-US" sz="1200" kern="1200" dirty="0" smtClean="0">
                <a:solidFill>
                  <a:schemeClr val="tx1"/>
                </a:solidFill>
                <a:latin typeface="+mn-lt"/>
                <a:ea typeface="+mn-ea"/>
                <a:cs typeface="+mn-cs"/>
              </a:rPr>
              <a:t> regression analysis to identify relationship between variables during a 12 months period data recollection with </a:t>
            </a:r>
            <a:r>
              <a:rPr lang="en-US" sz="1200" kern="1200" dirty="0" err="1" smtClean="0">
                <a:solidFill>
                  <a:schemeClr val="tx1"/>
                </a:solidFill>
                <a:latin typeface="+mn-lt"/>
                <a:ea typeface="+mn-ea"/>
                <a:cs typeface="+mn-cs"/>
              </a:rPr>
              <a:t>parcial</a:t>
            </a:r>
            <a:r>
              <a:rPr lang="en-US" sz="1200" kern="1200" dirty="0" smtClean="0">
                <a:solidFill>
                  <a:schemeClr val="tx1"/>
                </a:solidFill>
                <a:latin typeface="+mn-lt"/>
                <a:ea typeface="+mn-ea"/>
                <a:cs typeface="+mn-cs"/>
              </a:rPr>
              <a:t> results obtained every 6 months. The project </a:t>
            </a:r>
            <a:r>
              <a:rPr lang="en-US" sz="1200" kern="1200" dirty="0" smtClean="0">
                <a:solidFill>
                  <a:schemeClr val="tx1"/>
                </a:solidFill>
                <a:latin typeface="+mn-lt"/>
                <a:ea typeface="+mn-ea"/>
                <a:cs typeface="+mn-cs"/>
              </a:rPr>
              <a:t>will assess </a:t>
            </a:r>
            <a:r>
              <a:rPr lang="en-US" sz="1200" kern="1200" dirty="0" smtClean="0">
                <a:solidFill>
                  <a:schemeClr val="tx1"/>
                </a:solidFill>
                <a:latin typeface="+mn-lt"/>
                <a:ea typeface="+mn-ea"/>
                <a:cs typeface="+mn-cs"/>
              </a:rPr>
              <a:t>the percentage of adherence to Prevention Infection Bundles adopted by Health Team after obtained data by the D-CL. CICU infection rates </a:t>
            </a:r>
            <a:r>
              <a:rPr lang="en-US" sz="1200" kern="1200" dirty="0" smtClean="0">
                <a:solidFill>
                  <a:schemeClr val="tx1"/>
                </a:solidFill>
                <a:latin typeface="+mn-lt"/>
                <a:ea typeface="+mn-ea"/>
                <a:cs typeface="+mn-cs"/>
              </a:rPr>
              <a:t>will be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compared </a:t>
            </a:r>
            <a:r>
              <a:rPr lang="en-US" sz="1200" kern="1200" dirty="0" smtClean="0">
                <a:solidFill>
                  <a:schemeClr val="tx1"/>
                </a:solidFill>
                <a:latin typeface="+mn-lt"/>
                <a:ea typeface="+mn-ea"/>
                <a:cs typeface="+mn-cs"/>
              </a:rPr>
              <a:t>with IQIC to establish the relationship between both.</a:t>
            </a:r>
            <a:endParaRPr lang="es-AR"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Changes implemented by the analysis: </a:t>
            </a:r>
            <a:r>
              <a:rPr lang="en-US" sz="1200" kern="1200" dirty="0" smtClean="0">
                <a:solidFill>
                  <a:schemeClr val="tx1"/>
                </a:solidFill>
                <a:latin typeface="+mn-lt"/>
                <a:ea typeface="+mn-ea"/>
                <a:cs typeface="+mn-cs"/>
              </a:rPr>
              <a:t>According to results quality improvement measures will be applied.</a:t>
            </a:r>
            <a:endParaRPr lang="es-AR" sz="1200" kern="1200" dirty="0" smtClean="0">
              <a:solidFill>
                <a:schemeClr val="tx1"/>
              </a:solidFill>
              <a:latin typeface="+mn-lt"/>
              <a:ea typeface="+mn-ea"/>
              <a:cs typeface="+mn-cs"/>
            </a:endParaRPr>
          </a:p>
          <a:p>
            <a:endParaRPr lang="es-AR"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Specific PIB (D-CL for NAV, CVL, SSIs and UTI) rate adherence according score 0-Incompleted, 1-Completed, unadjusted infection rate provided by IQIC and correlation statistics analysis between both.</a:t>
            </a:r>
            <a:endParaRPr lang="es-AR"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It will be used the branch of descriptive statistics and the inferential branch, Within inferential techniques, Chi </a:t>
            </a:r>
            <a:r>
              <a:rPr lang="en-US" sz="1200" kern="1200" dirty="0" err="1" smtClean="0">
                <a:solidFill>
                  <a:schemeClr val="tx1"/>
                </a:solidFill>
                <a:latin typeface="+mn-lt"/>
                <a:ea typeface="+mn-ea"/>
                <a:cs typeface="+mn-cs"/>
              </a:rPr>
              <a:t>Cuadrado</a:t>
            </a:r>
            <a:r>
              <a:rPr lang="en-US" sz="1200" kern="1200" dirty="0" smtClean="0">
                <a:solidFill>
                  <a:schemeClr val="tx1"/>
                </a:solidFill>
                <a:latin typeface="+mn-lt"/>
                <a:ea typeface="+mn-ea"/>
                <a:cs typeface="+mn-cs"/>
              </a:rPr>
              <a:t> Square statistical test will</a:t>
            </a:r>
            <a:r>
              <a:rPr lang="en-US" sz="1200" kern="1200" baseline="0" dirty="0" smtClean="0">
                <a:solidFill>
                  <a:schemeClr val="tx1"/>
                </a:solidFill>
                <a:latin typeface="+mn-lt"/>
                <a:ea typeface="+mn-ea"/>
                <a:cs typeface="+mn-cs"/>
              </a:rPr>
              <a:t> be</a:t>
            </a:r>
            <a:r>
              <a:rPr lang="en-US" sz="1200" kern="1200" dirty="0" smtClean="0">
                <a:solidFill>
                  <a:schemeClr val="tx1"/>
                </a:solidFill>
                <a:latin typeface="+mn-lt"/>
                <a:ea typeface="+mn-ea"/>
                <a:cs typeface="+mn-cs"/>
              </a:rPr>
              <a:t> used, followed by calculation in the Student t test. The multivariate analysis will</a:t>
            </a:r>
            <a:r>
              <a:rPr lang="en-US" sz="1200" kern="1200" baseline="0" dirty="0" smtClean="0">
                <a:solidFill>
                  <a:schemeClr val="tx1"/>
                </a:solidFill>
                <a:latin typeface="+mn-lt"/>
                <a:ea typeface="+mn-ea"/>
                <a:cs typeface="+mn-cs"/>
              </a:rPr>
              <a:t> be</a:t>
            </a:r>
            <a:r>
              <a:rPr lang="en-US" sz="1200" kern="1200" dirty="0" smtClean="0">
                <a:solidFill>
                  <a:schemeClr val="tx1"/>
                </a:solidFill>
                <a:latin typeface="+mn-lt"/>
                <a:ea typeface="+mn-ea"/>
                <a:cs typeface="+mn-cs"/>
              </a:rPr>
              <a:t> used to test the influence of various factors on the Health Team Quality Improvement Implementation Project.</a:t>
            </a:r>
            <a:endParaRPr lang="es-AR" sz="1200" kern="1200" dirty="0" smtClean="0">
              <a:solidFill>
                <a:schemeClr val="tx1"/>
              </a:solidFill>
              <a:latin typeface="+mn-lt"/>
              <a:ea typeface="+mn-ea"/>
              <a:cs typeface="+mn-cs"/>
            </a:endParaRPr>
          </a:p>
          <a:p>
            <a:endParaRPr lang="es-AR"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We have brought </a:t>
            </a:r>
            <a:r>
              <a:rPr lang="en-US" sz="1200" b="0" i="0" kern="1200" dirty="0" err="1" smtClean="0">
                <a:solidFill>
                  <a:schemeClr val="tx1"/>
                </a:solidFill>
                <a:latin typeface="+mn-lt"/>
                <a:ea typeface="+mn-ea"/>
                <a:cs typeface="+mn-cs"/>
              </a:rPr>
              <a:t>parcial</a:t>
            </a:r>
            <a:r>
              <a:rPr lang="en-US" sz="1200" b="0" i="0" kern="1200" dirty="0" smtClean="0">
                <a:solidFill>
                  <a:schemeClr val="tx1"/>
                </a:solidFill>
                <a:latin typeface="+mn-lt"/>
                <a:ea typeface="+mn-ea"/>
                <a:cs typeface="+mn-cs"/>
              </a:rPr>
              <a:t> results regard to measure of adherence</a:t>
            </a:r>
            <a:r>
              <a:rPr lang="en-US" sz="1200" b="0" i="0" kern="1200" baseline="0" dirty="0" smtClean="0">
                <a:solidFill>
                  <a:schemeClr val="tx1"/>
                </a:solidFill>
                <a:latin typeface="+mn-lt"/>
                <a:ea typeface="+mn-ea"/>
                <a:cs typeface="+mn-cs"/>
              </a:rPr>
              <a:t> to Prevention Infection Bundles. </a:t>
            </a:r>
            <a:r>
              <a:rPr lang="en-US" sz="1200" b="0" i="0" kern="1200" dirty="0" smtClean="0">
                <a:solidFill>
                  <a:schemeClr val="tx1"/>
                </a:solidFill>
                <a:latin typeface="+mn-lt"/>
                <a:ea typeface="+mn-ea"/>
                <a:cs typeface="+mn-cs"/>
              </a:rPr>
              <a:t>This diagram represents the adherence to CENTRAL VENOUS </a:t>
            </a:r>
            <a:r>
              <a:rPr lang="en-US" sz="1200" b="0" i="0" kern="1200" dirty="0" smtClean="0">
                <a:solidFill>
                  <a:schemeClr val="tx1"/>
                </a:solidFill>
                <a:latin typeface="+mn-lt"/>
                <a:ea typeface="+mn-ea"/>
                <a:cs typeface="+mn-cs"/>
              </a:rPr>
              <a:t>LINE </a:t>
            </a:r>
            <a:r>
              <a:rPr lang="en-US" sz="1200" b="0" i="0" kern="1200" dirty="0" smtClean="0">
                <a:solidFill>
                  <a:schemeClr val="tx1"/>
                </a:solidFill>
                <a:latin typeface="+mn-lt"/>
                <a:ea typeface="+mn-ea"/>
                <a:cs typeface="+mn-cs"/>
              </a:rPr>
              <a:t>Bundle</a:t>
            </a:r>
            <a:r>
              <a:rPr lang="en-US" sz="1200" b="0" i="0" kern="1200" baseline="0" dirty="0" smtClean="0">
                <a:solidFill>
                  <a:schemeClr val="tx1"/>
                </a:solidFill>
                <a:latin typeface="+mn-lt"/>
                <a:ea typeface="+mn-ea"/>
                <a:cs typeface="+mn-cs"/>
              </a:rPr>
              <a:t> b</a:t>
            </a:r>
            <a:r>
              <a:rPr lang="en-US" sz="1200" b="0" i="0" kern="1200" dirty="0" smtClean="0">
                <a:solidFill>
                  <a:schemeClr val="tx1"/>
                </a:solidFill>
                <a:latin typeface="+mn-lt"/>
                <a:ea typeface="+mn-ea"/>
                <a:cs typeface="+mn-cs"/>
              </a:rPr>
              <a:t>etween</a:t>
            </a:r>
            <a:r>
              <a:rPr lang="en-US" sz="1200" b="0" i="0" kern="1200" baseline="0" dirty="0" smtClean="0">
                <a:solidFill>
                  <a:schemeClr val="tx1"/>
                </a:solidFill>
                <a:latin typeface="+mn-lt"/>
                <a:ea typeface="+mn-ea"/>
                <a:cs typeface="+mn-cs"/>
              </a:rPr>
              <a:t> </a:t>
            </a:r>
            <a:r>
              <a:rPr lang="en-US" sz="1200" b="0" i="0" kern="1200" baseline="0" dirty="0" err="1" smtClean="0">
                <a:solidFill>
                  <a:schemeClr val="tx1"/>
                </a:solidFill>
                <a:latin typeface="+mn-lt"/>
                <a:ea typeface="+mn-ea"/>
                <a:cs typeface="+mn-cs"/>
              </a:rPr>
              <a:t>january</a:t>
            </a:r>
            <a:r>
              <a:rPr lang="en-US" sz="1200" b="0" i="0" kern="1200" baseline="0" dirty="0" smtClean="0">
                <a:solidFill>
                  <a:schemeClr val="tx1"/>
                </a:solidFill>
                <a:latin typeface="+mn-lt"/>
                <a:ea typeface="+mn-ea"/>
                <a:cs typeface="+mn-cs"/>
              </a:rPr>
              <a:t> </a:t>
            </a:r>
            <a:r>
              <a:rPr lang="en-US" sz="1200" b="0" i="0" kern="1200" dirty="0" smtClean="0">
                <a:solidFill>
                  <a:schemeClr val="tx1"/>
                </a:solidFill>
                <a:latin typeface="+mn-lt"/>
                <a:ea typeface="+mn-ea"/>
                <a:cs typeface="+mn-cs"/>
              </a:rPr>
              <a:t>and</a:t>
            </a:r>
            <a:r>
              <a:rPr lang="en-US" sz="1200" b="0" i="0" kern="1200" baseline="0" dirty="0" smtClean="0">
                <a:solidFill>
                  <a:schemeClr val="tx1"/>
                </a:solidFill>
                <a:latin typeface="+mn-lt"/>
                <a:ea typeface="+mn-ea"/>
                <a:cs typeface="+mn-cs"/>
              </a:rPr>
              <a:t> may 2015, We started January with a 41% of adherence. O</a:t>
            </a:r>
            <a:r>
              <a:rPr lang="en-US" sz="1200" b="0" i="0" kern="1200" dirty="0" smtClean="0">
                <a:solidFill>
                  <a:schemeClr val="tx1"/>
                </a:solidFill>
                <a:latin typeface="+mn-lt"/>
                <a:ea typeface="+mn-ea"/>
                <a:cs typeface="+mn-cs"/>
              </a:rPr>
              <a:t>ne can clearly see that May has increased </a:t>
            </a:r>
            <a:r>
              <a:rPr lang="en-US" sz="1200" b="0" i="0" kern="1200" baseline="0" dirty="0" smtClean="0">
                <a:solidFill>
                  <a:schemeClr val="tx1"/>
                </a:solidFill>
                <a:latin typeface="+mn-lt"/>
                <a:ea typeface="+mn-ea"/>
                <a:cs typeface="+mn-cs"/>
              </a:rPr>
              <a:t>to the 70%.</a:t>
            </a:r>
            <a:endParaRPr lang="es-ES" dirty="0"/>
          </a:p>
        </p:txBody>
      </p:sp>
      <p:sp>
        <p:nvSpPr>
          <p:cNvPr id="4" name="3 Marcador de número de diapositiva"/>
          <p:cNvSpPr>
            <a:spLocks noGrp="1"/>
          </p:cNvSpPr>
          <p:nvPr>
            <p:ph type="sldNum" sz="quarter" idx="10"/>
          </p:nvPr>
        </p:nvSpPr>
        <p:spPr/>
        <p:txBody>
          <a:bodyPr/>
          <a:lstStyle/>
          <a:p>
            <a:fld id="{772ABC32-E3DF-4515-A52A-98D02AF3C3AC}"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2"/>
          <p:cNvPicPr>
            <a:picLocks noChangeArrowheads="1"/>
          </p:cNvPicPr>
          <p:nvPr/>
        </p:nvPicPr>
        <p:blipFill>
          <a:blip r:embed="rId2" cstate="print"/>
          <a:srcRect/>
          <a:stretch>
            <a:fillRect/>
          </a:stretch>
        </p:blipFill>
        <p:spPr bwMode="auto">
          <a:xfrm>
            <a:off x="457200" y="228600"/>
            <a:ext cx="1143000" cy="1117600"/>
          </a:xfrm>
          <a:prstGeom prst="rect">
            <a:avLst/>
          </a:prstGeom>
          <a:noFill/>
          <a:ln w="12700">
            <a:noFill/>
            <a:miter lim="800000"/>
            <a:headEnd/>
            <a:tailEnd/>
          </a:ln>
        </p:spPr>
      </p:pic>
      <p:sp>
        <p:nvSpPr>
          <p:cNvPr id="5" name="Line 4"/>
          <p:cNvSpPr>
            <a:spLocks noChangeShapeType="1"/>
          </p:cNvSpPr>
          <p:nvPr/>
        </p:nvSpPr>
        <p:spPr bwMode="auto">
          <a:xfrm rot="10800000" flipH="1">
            <a:off x="533400" y="1371600"/>
            <a:ext cx="8382000" cy="0"/>
          </a:xfrm>
          <a:prstGeom prst="line">
            <a:avLst/>
          </a:prstGeom>
          <a:noFill/>
          <a:ln w="63500">
            <a:solidFill>
              <a:schemeClr val="tx1"/>
            </a:solidFill>
            <a:miter lim="800000"/>
            <a:headEnd/>
            <a:tailEnd/>
          </a:ln>
          <a:effectLst>
            <a:outerShdw blurRad="254000" dist="203199" dir="8519997" algn="ctr" rotWithShape="0">
              <a:srgbClr val="666666">
                <a:alpha val="75000"/>
              </a:srgbClr>
            </a:outerShdw>
          </a:effectLst>
          <a:extLst>
            <a:ext uri="{909E8E84-426E-40DD-AFC4-6F175D3DCCD1}">
              <a14:hiddenFill xmlns="" xmlns:a14="http://schemas.microsoft.com/office/drawing/2010/main">
                <a:noFill/>
              </a14:hiddenFill>
            </a:ext>
          </a:extLst>
        </p:spPr>
        <p:txBody>
          <a:bodyPr lIns="0" tIns="0" rIns="0" bIns="0"/>
          <a:lstStyle/>
          <a:p>
            <a:pPr>
              <a:defRPr/>
            </a:pPr>
            <a:endParaRPr lang="en-US"/>
          </a:p>
        </p:txBody>
      </p:sp>
      <p:pic>
        <p:nvPicPr>
          <p:cNvPr id="6" name="Picture 8"/>
          <p:cNvPicPr>
            <a:picLocks noChangeAspect="1"/>
          </p:cNvPicPr>
          <p:nvPr/>
        </p:nvPicPr>
        <p:blipFill>
          <a:blip r:embed="rId3" cstate="print"/>
          <a:srcRect/>
          <a:stretch>
            <a:fillRect/>
          </a:stretch>
        </p:blipFill>
        <p:spPr bwMode="auto">
          <a:xfrm>
            <a:off x="7646988" y="85725"/>
            <a:ext cx="1252537" cy="1143000"/>
          </a:xfrm>
          <a:prstGeom prst="rect">
            <a:avLst/>
          </a:prstGeom>
          <a:noFill/>
          <a:ln w="9525">
            <a:noFill/>
            <a:miter lim="800000"/>
            <a:headEnd/>
            <a:tailEnd/>
          </a:ln>
        </p:spPr>
      </p:pic>
      <p:sp>
        <p:nvSpPr>
          <p:cNvPr id="6146" name="Rectangle 2"/>
          <p:cNvSpPr>
            <a:spLocks noGrp="1" noChangeArrowheads="1"/>
          </p:cNvSpPr>
          <p:nvPr>
            <p:ph type="ctrTitle"/>
          </p:nvPr>
        </p:nvSpPr>
        <p:spPr>
          <a:xfrm>
            <a:off x="685800" y="2130426"/>
            <a:ext cx="7772400" cy="1470025"/>
          </a:xfrm>
        </p:spPr>
        <p:txBody>
          <a:bodyPr/>
          <a:lstStyle>
            <a:lvl1pPr>
              <a:defRPr/>
            </a:lvl1pPr>
          </a:lstStyle>
          <a:p>
            <a:pPr lvl="0"/>
            <a:r>
              <a:rPr lang="es-ES" noProof="0" smtClean="0"/>
              <a:t>Haga clic para modificar el estilo de título del patrón</a:t>
            </a:r>
            <a:endParaRPr lang="en-US" noProof="0" smtClean="0"/>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s-ES" noProof="0" smtClean="0"/>
              <a:t>Haga clic para modificar el estilo de subtítulo del patrón</a:t>
            </a:r>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s-ES" smtClean="0"/>
              <a:t>Haga clic para modificar el estilo de título del patrón</a:t>
            </a:r>
            <a:endParaRPr lang="en-US"/>
          </a:p>
        </p:txBody>
      </p:sp>
      <p:sp>
        <p:nvSpPr>
          <p:cNvPr id="3" name="Text Placeholder 2"/>
          <p:cNvSpPr>
            <a:spLocks noGrp="1"/>
          </p:cNvSpPr>
          <p:nvPr>
            <p:ph type="body" sz="half" idx="1"/>
          </p:nvPr>
        </p:nvSpPr>
        <p:spPr>
          <a:xfrm>
            <a:off x="457200" y="1600202"/>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2"/>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s-ES" smtClean="0"/>
              <a:t>Haga clic para modificar el estilo de título del patrón</a:t>
            </a:r>
            <a:endParaRPr lang="en-US"/>
          </a:p>
        </p:txBody>
      </p:sp>
      <p:sp>
        <p:nvSpPr>
          <p:cNvPr id="3" name="Text Placeholder 2"/>
          <p:cNvSpPr>
            <a:spLocks noGrp="1"/>
          </p:cNvSpPr>
          <p:nvPr>
            <p:ph type="body" sz="half" idx="1"/>
          </p:nvPr>
        </p:nvSpPr>
        <p:spPr>
          <a:xfrm>
            <a:off x="457200" y="1600202"/>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lipArt Placeholder 3"/>
          <p:cNvSpPr>
            <a:spLocks noGrp="1"/>
          </p:cNvSpPr>
          <p:nvPr>
            <p:ph type="clipArt" sz="half" idx="2"/>
          </p:nvPr>
        </p:nvSpPr>
        <p:spPr>
          <a:xfrm>
            <a:off x="4648200" y="1600202"/>
            <a:ext cx="4038600" cy="4525963"/>
          </a:xfrm>
        </p:spPr>
        <p:txBody>
          <a:bodyPr/>
          <a:lstStyle/>
          <a:p>
            <a:pPr lvl="0"/>
            <a:r>
              <a:rPr lang="es-ES" noProof="0" smtClean="0"/>
              <a:t>Haga clic en el icono para agregar una imagen prediseñada</a:t>
            </a:r>
            <a:endParaRPr lang="en-US" noProof="0" smtClean="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0"/>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154" indent="0">
              <a:buNone/>
              <a:defRPr sz="1800"/>
            </a:lvl2pPr>
            <a:lvl3pPr marL="914306" indent="0">
              <a:buNone/>
              <a:defRPr sz="1600"/>
            </a:lvl3pPr>
            <a:lvl4pPr marL="1371460" indent="0">
              <a:buNone/>
              <a:defRPr sz="1400"/>
            </a:lvl4pPr>
            <a:lvl5pPr marL="1828613" indent="0">
              <a:buNone/>
              <a:defRPr sz="1400"/>
            </a:lvl5pPr>
            <a:lvl6pPr marL="2285766" indent="0">
              <a:buNone/>
              <a:defRPr sz="1400"/>
            </a:lvl6pPr>
            <a:lvl7pPr marL="2742920" indent="0">
              <a:buNone/>
              <a:defRPr sz="1400"/>
            </a:lvl7pPr>
            <a:lvl8pPr marL="3200072" indent="0">
              <a:buNone/>
              <a:defRPr sz="1400"/>
            </a:lvl8pPr>
            <a:lvl9pPr marL="3657226"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54" indent="0">
              <a:buNone/>
              <a:defRPr sz="2000" b="1"/>
            </a:lvl2pPr>
            <a:lvl3pPr marL="914306" indent="0">
              <a:buNone/>
              <a:defRPr sz="1800" b="1"/>
            </a:lvl3pPr>
            <a:lvl4pPr marL="1371460" indent="0">
              <a:buNone/>
              <a:defRPr sz="1600" b="1"/>
            </a:lvl4pPr>
            <a:lvl5pPr marL="1828613" indent="0">
              <a:buNone/>
              <a:defRPr sz="1600" b="1"/>
            </a:lvl5pPr>
            <a:lvl6pPr marL="2285766" indent="0">
              <a:buNone/>
              <a:defRPr sz="1600" b="1"/>
            </a:lvl6pPr>
            <a:lvl7pPr marL="2742920" indent="0">
              <a:buNone/>
              <a:defRPr sz="1600" b="1"/>
            </a:lvl7pPr>
            <a:lvl8pPr marL="3200072" indent="0">
              <a:buNone/>
              <a:defRPr sz="1600" b="1"/>
            </a:lvl8pPr>
            <a:lvl9pPr marL="3657226"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54" indent="0">
              <a:buNone/>
              <a:defRPr sz="2000" b="1"/>
            </a:lvl2pPr>
            <a:lvl3pPr marL="914306" indent="0">
              <a:buNone/>
              <a:defRPr sz="1800" b="1"/>
            </a:lvl3pPr>
            <a:lvl4pPr marL="1371460" indent="0">
              <a:buNone/>
              <a:defRPr sz="1600" b="1"/>
            </a:lvl4pPr>
            <a:lvl5pPr marL="1828613" indent="0">
              <a:buNone/>
              <a:defRPr sz="1600" b="1"/>
            </a:lvl5pPr>
            <a:lvl6pPr marL="2285766" indent="0">
              <a:buNone/>
              <a:defRPr sz="1600" b="1"/>
            </a:lvl6pPr>
            <a:lvl7pPr marL="2742920" indent="0">
              <a:buNone/>
              <a:defRPr sz="1600" b="1"/>
            </a:lvl7pPr>
            <a:lvl8pPr marL="3200072" indent="0">
              <a:buNone/>
              <a:defRPr sz="1600" b="1"/>
            </a:lvl8pPr>
            <a:lvl9pPr marL="3657226"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154" indent="0">
              <a:buNone/>
              <a:defRPr sz="1200"/>
            </a:lvl2pPr>
            <a:lvl3pPr marL="914306" indent="0">
              <a:buNone/>
              <a:defRPr sz="1000"/>
            </a:lvl3pPr>
            <a:lvl4pPr marL="1371460" indent="0">
              <a:buNone/>
              <a:defRPr sz="900"/>
            </a:lvl4pPr>
            <a:lvl5pPr marL="1828613" indent="0">
              <a:buNone/>
              <a:defRPr sz="900"/>
            </a:lvl5pPr>
            <a:lvl6pPr marL="2285766" indent="0">
              <a:buNone/>
              <a:defRPr sz="900"/>
            </a:lvl6pPr>
            <a:lvl7pPr marL="2742920" indent="0">
              <a:buNone/>
              <a:defRPr sz="900"/>
            </a:lvl7pPr>
            <a:lvl8pPr marL="3200072" indent="0">
              <a:buNone/>
              <a:defRPr sz="900"/>
            </a:lvl8pPr>
            <a:lvl9pPr marL="3657226"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54" indent="0">
              <a:buNone/>
              <a:defRPr sz="2800"/>
            </a:lvl2pPr>
            <a:lvl3pPr marL="914306" indent="0">
              <a:buNone/>
              <a:defRPr sz="2400"/>
            </a:lvl3pPr>
            <a:lvl4pPr marL="1371460" indent="0">
              <a:buNone/>
              <a:defRPr sz="2000"/>
            </a:lvl4pPr>
            <a:lvl5pPr marL="1828613" indent="0">
              <a:buNone/>
              <a:defRPr sz="2000"/>
            </a:lvl5pPr>
            <a:lvl6pPr marL="2285766" indent="0">
              <a:buNone/>
              <a:defRPr sz="2000"/>
            </a:lvl6pPr>
            <a:lvl7pPr marL="2742920" indent="0">
              <a:buNone/>
              <a:defRPr sz="2000"/>
            </a:lvl7pPr>
            <a:lvl8pPr marL="3200072" indent="0">
              <a:buNone/>
              <a:defRPr sz="2000"/>
            </a:lvl8pPr>
            <a:lvl9pPr marL="3657226" indent="0">
              <a:buNone/>
              <a:defRPr sz="2000"/>
            </a:lvl9pPr>
          </a:lstStyle>
          <a:p>
            <a:pPr lvl="0"/>
            <a:r>
              <a:rPr lang="es-ES" noProof="0" smtClean="0"/>
              <a:t>Haga clic en el icono para agregar una imagen</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54" indent="0">
              <a:buNone/>
              <a:defRPr sz="1200"/>
            </a:lvl2pPr>
            <a:lvl3pPr marL="914306" indent="0">
              <a:buNone/>
              <a:defRPr sz="1000"/>
            </a:lvl3pPr>
            <a:lvl4pPr marL="1371460" indent="0">
              <a:buNone/>
              <a:defRPr sz="900"/>
            </a:lvl4pPr>
            <a:lvl5pPr marL="1828613" indent="0">
              <a:buNone/>
              <a:defRPr sz="900"/>
            </a:lvl5pPr>
            <a:lvl6pPr marL="2285766" indent="0">
              <a:buNone/>
              <a:defRPr sz="900"/>
            </a:lvl6pPr>
            <a:lvl7pPr marL="2742920" indent="0">
              <a:buNone/>
              <a:defRPr sz="900"/>
            </a:lvl7pPr>
            <a:lvl8pPr marL="3200072" indent="0">
              <a:buNone/>
              <a:defRPr sz="900"/>
            </a:lvl8pPr>
            <a:lvl9pPr marL="3657226"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30" tIns="45716" rIns="91430" bIns="45716" numCol="1" anchor="ctr" anchorCtr="0" compatLnSpc="1">
            <a:prstTxWarp prst="textNoShape">
              <a:avLst/>
            </a:prstTxWarp>
          </a:bodyPr>
          <a:lstStyle/>
          <a:p>
            <a:pPr lvl="0"/>
            <a:r>
              <a:rPr lang="es-ES" altLang="en-US" smtClean="0"/>
              <a:t>Haga clic para modificar el estilo de título del patrón</a:t>
            </a:r>
            <a:endParaRPr lang="en-US" alt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endParaRPr lang="en-US" altLang="en-US" smtClean="0"/>
          </a:p>
        </p:txBody>
      </p:sp>
      <p:pic>
        <p:nvPicPr>
          <p:cNvPr id="1028" name="Picture 2"/>
          <p:cNvPicPr>
            <a:picLocks noChangeArrowheads="1"/>
          </p:cNvPicPr>
          <p:nvPr/>
        </p:nvPicPr>
        <p:blipFill>
          <a:blip r:embed="rId16" cstate="print"/>
          <a:srcRect/>
          <a:stretch>
            <a:fillRect/>
          </a:stretch>
        </p:blipFill>
        <p:spPr bwMode="auto">
          <a:xfrm>
            <a:off x="457200" y="228600"/>
            <a:ext cx="639763" cy="639763"/>
          </a:xfrm>
          <a:prstGeom prst="rect">
            <a:avLst/>
          </a:prstGeom>
          <a:noFill/>
          <a:ln w="12700">
            <a:noFill/>
            <a:miter lim="800000"/>
            <a:headEnd/>
            <a:tailEnd/>
          </a:ln>
        </p:spPr>
      </p:pic>
      <p:sp>
        <p:nvSpPr>
          <p:cNvPr id="345092" name="Line 4"/>
          <p:cNvSpPr>
            <a:spLocks noChangeShapeType="1"/>
          </p:cNvSpPr>
          <p:nvPr/>
        </p:nvSpPr>
        <p:spPr bwMode="auto">
          <a:xfrm rot="10800000" flipH="1">
            <a:off x="533400" y="1371600"/>
            <a:ext cx="8382000" cy="0"/>
          </a:xfrm>
          <a:prstGeom prst="line">
            <a:avLst/>
          </a:prstGeom>
          <a:noFill/>
          <a:ln w="63500">
            <a:solidFill>
              <a:schemeClr val="tx1"/>
            </a:solidFill>
            <a:miter lim="800000"/>
            <a:headEnd/>
            <a:tailEnd/>
          </a:ln>
          <a:effectLst>
            <a:outerShdw blurRad="254000" dist="203199" dir="8519997" algn="ctr" rotWithShape="0">
              <a:srgbClr val="666666">
                <a:alpha val="75000"/>
              </a:srgbClr>
            </a:outerShdw>
          </a:effectLst>
          <a:extLst>
            <a:ext uri="{909E8E84-426E-40DD-AFC4-6F175D3DCCD1}">
              <a14:hiddenFill xmlns="" xmlns:a14="http://schemas.microsoft.com/office/drawing/2010/main">
                <a:noFill/>
              </a14:hiddenFill>
            </a:ext>
          </a:extLst>
        </p:spPr>
        <p:txBody>
          <a:bodyPr lIns="0" tIns="0" rIns="0" bIns="0"/>
          <a:lstStyle/>
          <a:p>
            <a:pPr>
              <a:defRPr/>
            </a:pPr>
            <a:endParaRPr lang="en-US"/>
          </a:p>
        </p:txBody>
      </p:sp>
      <p:pic>
        <p:nvPicPr>
          <p:cNvPr id="1030" name="Picture 5"/>
          <p:cNvPicPr>
            <a:picLocks noChangeAspect="1"/>
          </p:cNvPicPr>
          <p:nvPr/>
        </p:nvPicPr>
        <p:blipFill>
          <a:blip r:embed="rId17" cstate="print"/>
          <a:srcRect/>
          <a:stretch>
            <a:fillRect/>
          </a:stretch>
        </p:blipFill>
        <p:spPr bwMode="auto">
          <a:xfrm>
            <a:off x="8031163" y="228600"/>
            <a:ext cx="639762" cy="584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Lucida Sans" pitchFamily="34" charset="0"/>
        </a:defRPr>
      </a:lvl2pPr>
      <a:lvl3pPr algn="ctr" rtl="0" eaLnBrk="1" fontAlgn="base" hangingPunct="1">
        <a:spcBef>
          <a:spcPct val="0"/>
        </a:spcBef>
        <a:spcAft>
          <a:spcPct val="0"/>
        </a:spcAft>
        <a:defRPr sz="4400">
          <a:solidFill>
            <a:schemeClr val="tx2"/>
          </a:solidFill>
          <a:latin typeface="Lucida Sans" pitchFamily="34" charset="0"/>
        </a:defRPr>
      </a:lvl3pPr>
      <a:lvl4pPr algn="ctr" rtl="0" eaLnBrk="1" fontAlgn="base" hangingPunct="1">
        <a:spcBef>
          <a:spcPct val="0"/>
        </a:spcBef>
        <a:spcAft>
          <a:spcPct val="0"/>
        </a:spcAft>
        <a:defRPr sz="4400">
          <a:solidFill>
            <a:schemeClr val="tx2"/>
          </a:solidFill>
          <a:latin typeface="Lucida Sans" pitchFamily="34" charset="0"/>
        </a:defRPr>
      </a:lvl4pPr>
      <a:lvl5pPr algn="ctr" rtl="0" eaLnBrk="1" fontAlgn="base" hangingPunct="1">
        <a:spcBef>
          <a:spcPct val="0"/>
        </a:spcBef>
        <a:spcAft>
          <a:spcPct val="0"/>
        </a:spcAft>
        <a:defRPr sz="4400">
          <a:solidFill>
            <a:schemeClr val="tx2"/>
          </a:solidFill>
          <a:latin typeface="Lucida Sans" pitchFamily="34" charset="0"/>
        </a:defRPr>
      </a:lvl5pPr>
      <a:lvl6pPr marL="457154" algn="ctr" rtl="0" eaLnBrk="1" fontAlgn="base" hangingPunct="1">
        <a:spcBef>
          <a:spcPct val="0"/>
        </a:spcBef>
        <a:spcAft>
          <a:spcPct val="0"/>
        </a:spcAft>
        <a:defRPr sz="4400">
          <a:solidFill>
            <a:schemeClr val="tx2"/>
          </a:solidFill>
          <a:latin typeface="Lucida Sans" pitchFamily="34" charset="0"/>
        </a:defRPr>
      </a:lvl6pPr>
      <a:lvl7pPr marL="914306" algn="ctr" rtl="0" eaLnBrk="1" fontAlgn="base" hangingPunct="1">
        <a:spcBef>
          <a:spcPct val="0"/>
        </a:spcBef>
        <a:spcAft>
          <a:spcPct val="0"/>
        </a:spcAft>
        <a:defRPr sz="4400">
          <a:solidFill>
            <a:schemeClr val="tx2"/>
          </a:solidFill>
          <a:latin typeface="Lucida Sans" pitchFamily="34" charset="0"/>
        </a:defRPr>
      </a:lvl7pPr>
      <a:lvl8pPr marL="1371460" algn="ctr" rtl="0" eaLnBrk="1" fontAlgn="base" hangingPunct="1">
        <a:spcBef>
          <a:spcPct val="0"/>
        </a:spcBef>
        <a:spcAft>
          <a:spcPct val="0"/>
        </a:spcAft>
        <a:defRPr sz="4400">
          <a:solidFill>
            <a:schemeClr val="tx2"/>
          </a:solidFill>
          <a:latin typeface="Lucida Sans" pitchFamily="34" charset="0"/>
        </a:defRPr>
      </a:lvl8pPr>
      <a:lvl9pPr marL="1828613" algn="ctr" rtl="0" eaLnBrk="1" fontAlgn="base" hangingPunct="1">
        <a:spcBef>
          <a:spcPct val="0"/>
        </a:spcBef>
        <a:spcAft>
          <a:spcPct val="0"/>
        </a:spcAft>
        <a:defRPr sz="4400">
          <a:solidFill>
            <a:schemeClr val="tx2"/>
          </a:solidFill>
          <a:latin typeface="Lucida Sans" pitchFamily="34" charset="0"/>
        </a:defRPr>
      </a:lvl9pPr>
    </p:titleStyle>
    <p:bodyStyle>
      <a:lvl1pPr marL="341313" indent="-341313" algn="l" rtl="0" eaLnBrk="1" fontAlgn="base" hangingPunct="1">
        <a:spcBef>
          <a:spcPct val="20000"/>
        </a:spcBef>
        <a:spcAft>
          <a:spcPct val="0"/>
        </a:spcAft>
        <a:buSzPct val="110000"/>
        <a:buChar char="•"/>
        <a:defRPr sz="3600">
          <a:solidFill>
            <a:schemeClr val="tx1"/>
          </a:solidFill>
          <a:latin typeface="+mn-lt"/>
          <a:ea typeface="+mn-ea"/>
          <a:cs typeface="+mn-cs"/>
        </a:defRPr>
      </a:lvl1pPr>
      <a:lvl2pPr marL="741363" indent="-284163" algn="l" rtl="0" eaLnBrk="1" fontAlgn="base" hangingPunct="1">
        <a:spcBef>
          <a:spcPct val="20000"/>
        </a:spcBef>
        <a:spcAft>
          <a:spcPct val="0"/>
        </a:spcAft>
        <a:buSzPct val="115000"/>
        <a:buFont typeface="Arial" charset="0"/>
        <a:buChar char="–"/>
        <a:defRPr sz="3200">
          <a:solidFill>
            <a:schemeClr val="tx1"/>
          </a:solidFill>
          <a:latin typeface="+mn-lt"/>
        </a:defRPr>
      </a:lvl2pPr>
      <a:lvl3pPr marL="1141413" indent="-227013" algn="l" rtl="0" eaLnBrk="1" fontAlgn="base" hangingPunct="1">
        <a:spcBef>
          <a:spcPct val="20000"/>
        </a:spcBef>
        <a:spcAft>
          <a:spcPct val="0"/>
        </a:spcAft>
        <a:buSzPct val="120000"/>
        <a:buChar char="•"/>
        <a:defRPr sz="2800">
          <a:solidFill>
            <a:schemeClr val="tx1"/>
          </a:solidFill>
          <a:latin typeface="+mn-lt"/>
        </a:defRPr>
      </a:lvl3pPr>
      <a:lvl4pPr marL="1598613" indent="-227013" algn="l" rtl="0" eaLnBrk="1" fontAlgn="base" hangingPunct="1">
        <a:spcBef>
          <a:spcPct val="20000"/>
        </a:spcBef>
        <a:spcAft>
          <a:spcPct val="0"/>
        </a:spcAft>
        <a:buChar char="–"/>
        <a:defRPr sz="2400">
          <a:solidFill>
            <a:schemeClr val="tx1"/>
          </a:solidFill>
          <a:latin typeface="+mn-lt"/>
        </a:defRPr>
      </a:lvl4pPr>
      <a:lvl5pPr marL="2055813" indent="-227013" algn="l" rtl="0" eaLnBrk="1" fontAlgn="base" hangingPunct="1">
        <a:spcBef>
          <a:spcPct val="20000"/>
        </a:spcBef>
        <a:spcAft>
          <a:spcPct val="0"/>
        </a:spcAft>
        <a:buChar char="»"/>
        <a:defRPr sz="2000">
          <a:solidFill>
            <a:schemeClr val="tx1"/>
          </a:solidFill>
          <a:latin typeface="+mn-lt"/>
        </a:defRPr>
      </a:lvl5pPr>
      <a:lvl6pPr marL="2514343" indent="-228576" algn="l" rtl="0" eaLnBrk="1" fontAlgn="base" hangingPunct="1">
        <a:spcBef>
          <a:spcPct val="20000"/>
        </a:spcBef>
        <a:spcAft>
          <a:spcPct val="0"/>
        </a:spcAft>
        <a:buChar char="»"/>
        <a:defRPr sz="2000">
          <a:solidFill>
            <a:schemeClr val="tx1"/>
          </a:solidFill>
          <a:latin typeface="+mn-lt"/>
        </a:defRPr>
      </a:lvl6pPr>
      <a:lvl7pPr marL="2971496" indent="-228576" algn="l" rtl="0" eaLnBrk="1" fontAlgn="base" hangingPunct="1">
        <a:spcBef>
          <a:spcPct val="20000"/>
        </a:spcBef>
        <a:spcAft>
          <a:spcPct val="0"/>
        </a:spcAft>
        <a:buChar char="»"/>
        <a:defRPr sz="2000">
          <a:solidFill>
            <a:schemeClr val="tx1"/>
          </a:solidFill>
          <a:latin typeface="+mn-lt"/>
        </a:defRPr>
      </a:lvl7pPr>
      <a:lvl8pPr marL="3428650" indent="-228576" algn="l" rtl="0" eaLnBrk="1" fontAlgn="base" hangingPunct="1">
        <a:spcBef>
          <a:spcPct val="20000"/>
        </a:spcBef>
        <a:spcAft>
          <a:spcPct val="0"/>
        </a:spcAft>
        <a:buChar char="»"/>
        <a:defRPr sz="2000">
          <a:solidFill>
            <a:schemeClr val="tx1"/>
          </a:solidFill>
          <a:latin typeface="+mn-lt"/>
        </a:defRPr>
      </a:lvl8pPr>
      <a:lvl9pPr marL="3885802" indent="-22857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306" rtl="0" eaLnBrk="1" latinLnBrk="0" hangingPunct="1">
        <a:defRPr sz="1800" kern="1200">
          <a:solidFill>
            <a:schemeClr val="tx1"/>
          </a:solidFill>
          <a:latin typeface="+mn-lt"/>
          <a:ea typeface="+mn-ea"/>
          <a:cs typeface="+mn-cs"/>
        </a:defRPr>
      </a:lvl1pPr>
      <a:lvl2pPr marL="457154" algn="l" defTabSz="914306" rtl="0" eaLnBrk="1" latinLnBrk="0" hangingPunct="1">
        <a:defRPr sz="1800" kern="1200">
          <a:solidFill>
            <a:schemeClr val="tx1"/>
          </a:solidFill>
          <a:latin typeface="+mn-lt"/>
          <a:ea typeface="+mn-ea"/>
          <a:cs typeface="+mn-cs"/>
        </a:defRPr>
      </a:lvl2pPr>
      <a:lvl3pPr marL="914306" algn="l" defTabSz="914306" rtl="0" eaLnBrk="1" latinLnBrk="0" hangingPunct="1">
        <a:defRPr sz="1800" kern="1200">
          <a:solidFill>
            <a:schemeClr val="tx1"/>
          </a:solidFill>
          <a:latin typeface="+mn-lt"/>
          <a:ea typeface="+mn-ea"/>
          <a:cs typeface="+mn-cs"/>
        </a:defRPr>
      </a:lvl3pPr>
      <a:lvl4pPr marL="1371460" algn="l" defTabSz="914306" rtl="0" eaLnBrk="1" latinLnBrk="0" hangingPunct="1">
        <a:defRPr sz="1800" kern="1200">
          <a:solidFill>
            <a:schemeClr val="tx1"/>
          </a:solidFill>
          <a:latin typeface="+mn-lt"/>
          <a:ea typeface="+mn-ea"/>
          <a:cs typeface="+mn-cs"/>
        </a:defRPr>
      </a:lvl4pPr>
      <a:lvl5pPr marL="1828613" algn="l" defTabSz="914306" rtl="0" eaLnBrk="1" latinLnBrk="0" hangingPunct="1">
        <a:defRPr sz="1800" kern="1200">
          <a:solidFill>
            <a:schemeClr val="tx1"/>
          </a:solidFill>
          <a:latin typeface="+mn-lt"/>
          <a:ea typeface="+mn-ea"/>
          <a:cs typeface="+mn-cs"/>
        </a:defRPr>
      </a:lvl5pPr>
      <a:lvl6pPr marL="2285766" algn="l" defTabSz="914306" rtl="0" eaLnBrk="1" latinLnBrk="0" hangingPunct="1">
        <a:defRPr sz="1800" kern="1200">
          <a:solidFill>
            <a:schemeClr val="tx1"/>
          </a:solidFill>
          <a:latin typeface="+mn-lt"/>
          <a:ea typeface="+mn-ea"/>
          <a:cs typeface="+mn-cs"/>
        </a:defRPr>
      </a:lvl6pPr>
      <a:lvl7pPr marL="2742920" algn="l" defTabSz="914306" rtl="0" eaLnBrk="1" latinLnBrk="0" hangingPunct="1">
        <a:defRPr sz="1800" kern="1200">
          <a:solidFill>
            <a:schemeClr val="tx1"/>
          </a:solidFill>
          <a:latin typeface="+mn-lt"/>
          <a:ea typeface="+mn-ea"/>
          <a:cs typeface="+mn-cs"/>
        </a:defRPr>
      </a:lvl7pPr>
      <a:lvl8pPr marL="3200072" algn="l" defTabSz="914306" rtl="0" eaLnBrk="1" latinLnBrk="0" hangingPunct="1">
        <a:defRPr sz="1800" kern="1200">
          <a:solidFill>
            <a:schemeClr val="tx1"/>
          </a:solidFill>
          <a:latin typeface="+mn-lt"/>
          <a:ea typeface="+mn-ea"/>
          <a:cs typeface="+mn-cs"/>
        </a:defRPr>
      </a:lvl8pPr>
      <a:lvl9pPr marL="3657226" algn="l" defTabSz="9143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ap.edu/catalog/10027.html" TargetMode="External"/><Relationship Id="rId7" Type="http://schemas.openxmlformats.org/officeDocument/2006/relationships/hyperlink" Target="http://intqhc.oxfordjournals.org/content/22/5/365.article-info"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jccjournal.org/article/S0883-9441(06)0081-5/abstract" TargetMode="External"/><Relationship Id="rId5" Type="http://schemas.openxmlformats.org/officeDocument/2006/relationships/hyperlink" Target="http://www.vihda.gov.ar/" TargetMode="External"/><Relationship Id="rId4" Type="http://schemas.openxmlformats.org/officeDocument/2006/relationships/hyperlink" Target="http://analesdepediatria.org/es/infeccion-nosocomial-postoperados-cirugia-cardiaca/articulo/S169540330870235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3600" dirty="0" err="1" smtClean="0"/>
              <a:t>Develop</a:t>
            </a:r>
            <a:r>
              <a:rPr lang="es-AR" sz="3600" dirty="0" smtClean="0"/>
              <a:t> a </a:t>
            </a:r>
            <a:r>
              <a:rPr lang="es-AR" sz="3600" dirty="0" err="1" smtClean="0"/>
              <a:t>Quality</a:t>
            </a:r>
            <a:r>
              <a:rPr lang="es-AR" sz="3600" dirty="0" smtClean="0"/>
              <a:t> </a:t>
            </a:r>
            <a:r>
              <a:rPr lang="es-AR" sz="3600" dirty="0" err="1" smtClean="0"/>
              <a:t>Improvement</a:t>
            </a:r>
            <a:r>
              <a:rPr lang="es-AR" sz="3600" dirty="0" smtClean="0"/>
              <a:t> </a:t>
            </a:r>
            <a:r>
              <a:rPr lang="es-AR" sz="3600" dirty="0" err="1" smtClean="0"/>
              <a:t>Implementation</a:t>
            </a:r>
            <a:r>
              <a:rPr lang="es-AR" sz="3600" dirty="0" smtClean="0"/>
              <a:t> Project</a:t>
            </a:r>
            <a:endParaRPr lang="es-AR" sz="3600" dirty="0"/>
          </a:p>
        </p:txBody>
      </p:sp>
      <p:sp>
        <p:nvSpPr>
          <p:cNvPr id="3" name="2 Marcador de contenido"/>
          <p:cNvSpPr>
            <a:spLocks noGrp="1"/>
          </p:cNvSpPr>
          <p:nvPr>
            <p:ph idx="1"/>
          </p:nvPr>
        </p:nvSpPr>
        <p:spPr/>
        <p:txBody>
          <a:bodyPr>
            <a:normAutofit lnSpcReduction="10000"/>
          </a:bodyPr>
          <a:lstStyle/>
          <a:p>
            <a:pPr algn="ctr">
              <a:buNone/>
            </a:pPr>
            <a:endParaRPr lang="en-US" b="1" dirty="0" smtClean="0"/>
          </a:p>
          <a:p>
            <a:pPr algn="ctr">
              <a:buNone/>
            </a:pPr>
            <a:r>
              <a:rPr lang="en-US" b="1" dirty="0" smtClean="0"/>
              <a:t>“Health Team Quality Improvement Implementation Project and the Impact upon Congenital Heart Surgery Infection Rate”</a:t>
            </a:r>
          </a:p>
          <a:p>
            <a:pPr algn="ctr">
              <a:buNone/>
            </a:pPr>
            <a:endParaRPr lang="es-AR" dirty="0" smtClean="0"/>
          </a:p>
          <a:p>
            <a:pPr>
              <a:buNone/>
            </a:pPr>
            <a:r>
              <a:rPr lang="es-AR" sz="1800" dirty="0" smtClean="0"/>
              <a:t>	Bustamante P RN, </a:t>
            </a:r>
            <a:r>
              <a:rPr lang="es-AR" sz="1800" dirty="0" err="1" smtClean="0"/>
              <a:t>Perez</a:t>
            </a:r>
            <a:r>
              <a:rPr lang="es-AR" sz="1800" dirty="0" smtClean="0"/>
              <a:t> Ferrero J RN, </a:t>
            </a:r>
            <a:r>
              <a:rPr lang="es-AR" sz="1800" dirty="0" err="1" smtClean="0"/>
              <a:t>Rodriguez</a:t>
            </a:r>
            <a:r>
              <a:rPr lang="es-AR" sz="1800" dirty="0" smtClean="0"/>
              <a:t> R RN, Benedetto E RN, </a:t>
            </a:r>
            <a:r>
              <a:rPr lang="es-AR" sz="1800" dirty="0" err="1" smtClean="0"/>
              <a:t>Oyola</a:t>
            </a:r>
            <a:r>
              <a:rPr lang="es-AR" sz="1800" dirty="0" smtClean="0"/>
              <a:t> D RN, </a:t>
            </a:r>
            <a:r>
              <a:rPr lang="es-AR" sz="1800" dirty="0" err="1" smtClean="0"/>
              <a:t>Juaneda</a:t>
            </a:r>
            <a:r>
              <a:rPr lang="es-AR" sz="1800" dirty="0" smtClean="0"/>
              <a:t> I MD, </a:t>
            </a:r>
            <a:r>
              <a:rPr lang="es-AR" sz="1800" dirty="0" err="1" smtClean="0"/>
              <a:t>Juaneda</a:t>
            </a:r>
            <a:r>
              <a:rPr lang="es-AR" sz="1800" dirty="0" smtClean="0"/>
              <a:t> E MD.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4000" dirty="0" smtClean="0"/>
              <a:t>Parcial </a:t>
            </a:r>
            <a:r>
              <a:rPr lang="es-ES" sz="4000" dirty="0" err="1" smtClean="0"/>
              <a:t>Results</a:t>
            </a:r>
            <a:endParaRPr lang="es-ES" sz="4000" dirty="0"/>
          </a:p>
        </p:txBody>
      </p:sp>
      <p:sp>
        <p:nvSpPr>
          <p:cNvPr id="6" name="5 Subtítulo"/>
          <p:cNvSpPr>
            <a:spLocks noGrp="1"/>
          </p:cNvSpPr>
          <p:nvPr>
            <p:ph idx="1"/>
          </p:nvPr>
        </p:nvSpPr>
        <p:spPr/>
        <p:txBody>
          <a:bodyPr/>
          <a:lstStyle/>
          <a:p>
            <a:pPr algn="l">
              <a:buNone/>
            </a:pPr>
            <a:r>
              <a:rPr lang="es-ES_tradnl" sz="2000" dirty="0" smtClean="0"/>
              <a:t>     </a:t>
            </a:r>
          </a:p>
          <a:p>
            <a:pPr algn="l">
              <a:buNone/>
            </a:pPr>
            <a:r>
              <a:rPr lang="es-ES_tradnl" sz="2000" dirty="0" smtClean="0"/>
              <a:t>         </a:t>
            </a:r>
            <a:r>
              <a:rPr lang="es-ES_tradnl" sz="2000" dirty="0" err="1" smtClean="0"/>
              <a:t>January</a:t>
            </a:r>
            <a:r>
              <a:rPr lang="es-ES_tradnl" sz="2000" dirty="0" smtClean="0"/>
              <a:t> 2015 VAP		       </a:t>
            </a:r>
            <a:r>
              <a:rPr lang="es-ES_tradnl" sz="2000" dirty="0" err="1" smtClean="0"/>
              <a:t>May</a:t>
            </a:r>
            <a:r>
              <a:rPr lang="es-ES_tradnl" sz="2000" dirty="0" smtClean="0"/>
              <a:t> 2015 VAP</a:t>
            </a:r>
            <a:endParaRPr lang="es-ES" sz="2000" dirty="0"/>
          </a:p>
        </p:txBody>
      </p:sp>
      <p:graphicFrame>
        <p:nvGraphicFramePr>
          <p:cNvPr id="5" name="1 Gráfico"/>
          <p:cNvGraphicFramePr>
            <a:graphicFrameLocks noGrp="1"/>
          </p:cNvGraphicFramePr>
          <p:nvPr/>
        </p:nvGraphicFramePr>
        <p:xfrm>
          <a:off x="0" y="2564904"/>
          <a:ext cx="4643438" cy="36501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6 Gráfico"/>
          <p:cNvGraphicFramePr/>
          <p:nvPr/>
        </p:nvGraphicFramePr>
        <p:xfrm>
          <a:off x="4429124" y="2857496"/>
          <a:ext cx="4714876" cy="335758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sz="4000" dirty="0" smtClean="0"/>
              <a:t>Parcial </a:t>
            </a:r>
            <a:r>
              <a:rPr lang="es-ES_tradnl" sz="4000" dirty="0" err="1" smtClean="0"/>
              <a:t>Results</a:t>
            </a:r>
            <a:endParaRPr lang="es-ES" sz="4000" dirty="0"/>
          </a:p>
        </p:txBody>
      </p:sp>
      <p:sp>
        <p:nvSpPr>
          <p:cNvPr id="6" name="5 Subtítulo"/>
          <p:cNvSpPr>
            <a:spLocks noGrp="1"/>
          </p:cNvSpPr>
          <p:nvPr>
            <p:ph idx="1"/>
          </p:nvPr>
        </p:nvSpPr>
        <p:spPr/>
        <p:txBody>
          <a:bodyPr/>
          <a:lstStyle/>
          <a:p>
            <a:pPr algn="l">
              <a:buNone/>
            </a:pPr>
            <a:r>
              <a:rPr lang="es-ES_tradnl" sz="1600" dirty="0" smtClean="0"/>
              <a:t>          </a:t>
            </a:r>
            <a:r>
              <a:rPr lang="es-ES_tradnl" sz="2000" dirty="0" err="1" smtClean="0"/>
              <a:t>January</a:t>
            </a:r>
            <a:r>
              <a:rPr lang="es-ES_tradnl" sz="2000" dirty="0" smtClean="0"/>
              <a:t> 2015 UTI			</a:t>
            </a:r>
            <a:r>
              <a:rPr lang="es-ES_tradnl" sz="2000" dirty="0" err="1" smtClean="0"/>
              <a:t>May</a:t>
            </a:r>
            <a:r>
              <a:rPr lang="es-ES_tradnl" sz="2000" dirty="0" smtClean="0"/>
              <a:t> 2015 UTI</a:t>
            </a:r>
            <a:endParaRPr lang="es-ES" sz="1600" dirty="0"/>
          </a:p>
        </p:txBody>
      </p:sp>
      <p:graphicFrame>
        <p:nvGraphicFramePr>
          <p:cNvPr id="5" name="1 Gráfico"/>
          <p:cNvGraphicFramePr>
            <a:graphicFrameLocks noGrp="1"/>
          </p:cNvGraphicFramePr>
          <p:nvPr/>
        </p:nvGraphicFramePr>
        <p:xfrm>
          <a:off x="0" y="2285992"/>
          <a:ext cx="4286248" cy="38757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6 Gráfico"/>
          <p:cNvGraphicFramePr/>
          <p:nvPr/>
        </p:nvGraphicFramePr>
        <p:xfrm>
          <a:off x="4500562" y="2214554"/>
          <a:ext cx="4643438" cy="407196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4000" dirty="0" err="1" smtClean="0"/>
              <a:t>Challenges</a:t>
            </a:r>
            <a:endParaRPr lang="es-ES" sz="4000" dirty="0"/>
          </a:p>
        </p:txBody>
      </p:sp>
      <p:sp>
        <p:nvSpPr>
          <p:cNvPr id="3" name="2 Marcador de contenido"/>
          <p:cNvSpPr>
            <a:spLocks noGrp="1"/>
          </p:cNvSpPr>
          <p:nvPr>
            <p:ph idx="1"/>
          </p:nvPr>
        </p:nvSpPr>
        <p:spPr>
          <a:xfrm>
            <a:off x="395536" y="2332037"/>
            <a:ext cx="8229600" cy="4525963"/>
          </a:xfrm>
        </p:spPr>
        <p:txBody>
          <a:bodyPr>
            <a:normAutofit/>
          </a:bodyPr>
          <a:lstStyle/>
          <a:p>
            <a:r>
              <a:rPr lang="en-US" sz="2800" kern="1200" dirty="0" smtClean="0">
                <a:latin typeface="+mj-lt"/>
              </a:rPr>
              <a:t>Obtain the 80% percentage adhesion to the Prevention Infection Bundles</a:t>
            </a:r>
          </a:p>
          <a:p>
            <a:r>
              <a:rPr lang="es-ES" sz="2800" dirty="0" err="1" smtClean="0">
                <a:latin typeface="+mj-lt"/>
              </a:rPr>
              <a:t>Implement</a:t>
            </a:r>
            <a:r>
              <a:rPr lang="es-ES" sz="2800" dirty="0" smtClean="0">
                <a:latin typeface="+mj-lt"/>
              </a:rPr>
              <a:t> new </a:t>
            </a:r>
            <a:r>
              <a:rPr lang="es-ES" sz="2800" dirty="0" err="1" smtClean="0">
                <a:latin typeface="+mj-lt"/>
              </a:rPr>
              <a:t>strategies</a:t>
            </a:r>
            <a:r>
              <a:rPr lang="es-ES" sz="2800" dirty="0" smtClean="0">
                <a:latin typeface="+mj-lt"/>
              </a:rPr>
              <a:t> </a:t>
            </a:r>
            <a:r>
              <a:rPr lang="es-ES" sz="2800" dirty="0" err="1" smtClean="0">
                <a:latin typeface="+mj-lt"/>
              </a:rPr>
              <a:t>related</a:t>
            </a:r>
            <a:r>
              <a:rPr lang="es-ES" sz="2800" dirty="0" smtClean="0">
                <a:latin typeface="+mj-lt"/>
              </a:rPr>
              <a:t> </a:t>
            </a:r>
            <a:r>
              <a:rPr lang="es-ES" sz="2800" dirty="0" err="1" smtClean="0">
                <a:latin typeface="+mj-lt"/>
              </a:rPr>
              <a:t>to</a:t>
            </a:r>
            <a:r>
              <a:rPr lang="es-ES" sz="2800" dirty="0" smtClean="0">
                <a:latin typeface="+mj-lt"/>
              </a:rPr>
              <a:t> Safety </a:t>
            </a:r>
            <a:r>
              <a:rPr lang="es-ES" sz="2800" dirty="0" err="1" smtClean="0">
                <a:latin typeface="+mj-lt"/>
              </a:rPr>
              <a:t>patient</a:t>
            </a:r>
            <a:r>
              <a:rPr lang="es-ES" sz="2800" dirty="0" smtClean="0">
                <a:latin typeface="+mj-lt"/>
              </a:rPr>
              <a:t>, control </a:t>
            </a:r>
            <a:r>
              <a:rPr lang="es-ES" sz="2800" dirty="0" err="1" smtClean="0">
                <a:latin typeface="+mj-lt"/>
              </a:rPr>
              <a:t>infection</a:t>
            </a:r>
            <a:r>
              <a:rPr lang="es-ES" sz="2800" dirty="0" smtClean="0">
                <a:latin typeface="+mj-lt"/>
              </a:rPr>
              <a:t> and </a:t>
            </a:r>
            <a:r>
              <a:rPr lang="es-ES" sz="2800" dirty="0" err="1" smtClean="0">
                <a:latin typeface="+mj-lt"/>
              </a:rPr>
              <a:t>team</a:t>
            </a:r>
            <a:r>
              <a:rPr lang="es-ES" sz="2800" dirty="0" smtClean="0">
                <a:latin typeface="+mj-lt"/>
              </a:rPr>
              <a:t> </a:t>
            </a:r>
            <a:r>
              <a:rPr lang="es-ES" sz="2800" dirty="0" err="1" smtClean="0">
                <a:latin typeface="+mj-lt"/>
              </a:rPr>
              <a:t>work</a:t>
            </a:r>
            <a:endParaRPr lang="es-ES" sz="2800" dirty="0" smtClean="0">
              <a:latin typeface="+mj-lt"/>
            </a:endParaRPr>
          </a:p>
          <a:p>
            <a:r>
              <a:rPr lang="es-ES" sz="2800" dirty="0" err="1" smtClean="0">
                <a:latin typeface="+mj-lt"/>
              </a:rPr>
              <a:t>Showing</a:t>
            </a:r>
            <a:r>
              <a:rPr lang="es-ES" sz="2800" dirty="0" smtClean="0">
                <a:latin typeface="+mj-lt"/>
              </a:rPr>
              <a:t> </a:t>
            </a:r>
            <a:r>
              <a:rPr lang="es-ES" sz="2800" dirty="0" err="1" smtClean="0">
                <a:latin typeface="+mj-lt"/>
              </a:rPr>
              <a:t>statistics</a:t>
            </a:r>
            <a:r>
              <a:rPr lang="es-ES" sz="2800" dirty="0" smtClean="0">
                <a:latin typeface="+mj-lt"/>
              </a:rPr>
              <a:t> </a:t>
            </a:r>
            <a:r>
              <a:rPr lang="es-ES" sz="2800" dirty="0" err="1" smtClean="0">
                <a:latin typeface="+mj-lt"/>
              </a:rPr>
              <a:t>monthly</a:t>
            </a:r>
            <a:endParaRPr lang="es-ES" sz="2800" dirty="0" smtClean="0">
              <a:latin typeface="+mj-lt"/>
            </a:endParaRPr>
          </a:p>
          <a:p>
            <a:r>
              <a:rPr lang="es-ES_tradnl" sz="2800" dirty="0" err="1" smtClean="0">
                <a:latin typeface="+mj-lt"/>
              </a:rPr>
              <a:t>Developed</a:t>
            </a:r>
            <a:r>
              <a:rPr lang="es-ES_tradnl" sz="2800" dirty="0" smtClean="0">
                <a:latin typeface="+mj-lt"/>
              </a:rPr>
              <a:t> </a:t>
            </a:r>
            <a:r>
              <a:rPr lang="es-ES_tradnl" sz="2800" dirty="0" err="1" smtClean="0">
                <a:latin typeface="+mj-lt"/>
              </a:rPr>
              <a:t>staff</a:t>
            </a:r>
            <a:r>
              <a:rPr lang="es-ES_tradnl" sz="2800" dirty="0" smtClean="0">
                <a:latin typeface="+mj-lt"/>
              </a:rPr>
              <a:t> training in </a:t>
            </a:r>
            <a:r>
              <a:rPr lang="es-ES_tradnl" sz="2800" dirty="0" err="1" smtClean="0">
                <a:latin typeface="+mj-lt"/>
              </a:rPr>
              <a:t>Simulated</a:t>
            </a:r>
            <a:r>
              <a:rPr lang="es-ES_tradnl" sz="2800" dirty="0" smtClean="0">
                <a:latin typeface="+mj-lt"/>
              </a:rPr>
              <a:t> </a:t>
            </a:r>
            <a:r>
              <a:rPr lang="es-ES_tradnl" sz="2800" dirty="0" err="1" smtClean="0">
                <a:latin typeface="+mj-lt"/>
              </a:rPr>
              <a:t>Practice</a:t>
            </a:r>
            <a:r>
              <a:rPr lang="es-ES_tradnl" sz="2800" dirty="0" smtClean="0">
                <a:latin typeface="+mj-lt"/>
              </a:rPr>
              <a:t> </a:t>
            </a:r>
            <a:r>
              <a:rPr lang="es-ES_tradnl" sz="2800" dirty="0" err="1" smtClean="0">
                <a:latin typeface="+mj-lt"/>
              </a:rPr>
              <a:t>Lab</a:t>
            </a:r>
            <a:r>
              <a:rPr lang="es-ES_tradnl" sz="2800" dirty="0" smtClean="0">
                <a:latin typeface="+mj-lt"/>
              </a:rPr>
              <a:t>.</a:t>
            </a:r>
            <a:endParaRPr lang="es-ES" sz="2800" dirty="0" smtClean="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4000" dirty="0" err="1" smtClean="0"/>
              <a:t>References</a:t>
            </a:r>
            <a:endParaRPr lang="es-AR" sz="4000" dirty="0"/>
          </a:p>
        </p:txBody>
      </p:sp>
      <p:sp>
        <p:nvSpPr>
          <p:cNvPr id="3" name="2 Marcador de contenido"/>
          <p:cNvSpPr>
            <a:spLocks noGrp="1"/>
          </p:cNvSpPr>
          <p:nvPr>
            <p:ph idx="1"/>
          </p:nvPr>
        </p:nvSpPr>
        <p:spPr>
          <a:xfrm>
            <a:off x="457200" y="1600200"/>
            <a:ext cx="8229600" cy="4972072"/>
          </a:xfrm>
        </p:spPr>
        <p:txBody>
          <a:bodyPr>
            <a:normAutofit fontScale="77500" lnSpcReduction="20000"/>
          </a:bodyPr>
          <a:lstStyle/>
          <a:p>
            <a:pPr>
              <a:lnSpc>
                <a:spcPct val="160000"/>
              </a:lnSpc>
            </a:pPr>
            <a:r>
              <a:rPr lang="es-AR" sz="1400" dirty="0" smtClean="0"/>
              <a:t>Richardson W et al. </a:t>
            </a:r>
            <a:r>
              <a:rPr lang="es-AR" sz="1400" dirty="0" err="1" smtClean="0"/>
              <a:t>Crossing</a:t>
            </a:r>
            <a:r>
              <a:rPr lang="es-AR" sz="1400" dirty="0" smtClean="0"/>
              <a:t> </a:t>
            </a:r>
            <a:r>
              <a:rPr lang="es-AR" sz="1400" dirty="0" err="1" smtClean="0"/>
              <a:t>the</a:t>
            </a:r>
            <a:r>
              <a:rPr lang="es-AR" sz="1400" dirty="0" smtClean="0"/>
              <a:t> </a:t>
            </a:r>
            <a:r>
              <a:rPr lang="es-AR" sz="1400" dirty="0" err="1" smtClean="0"/>
              <a:t>Quality</a:t>
            </a:r>
            <a:r>
              <a:rPr lang="es-AR" sz="1400" dirty="0" smtClean="0"/>
              <a:t> </a:t>
            </a:r>
            <a:r>
              <a:rPr lang="es-AR" sz="1400" dirty="0" err="1" smtClean="0"/>
              <a:t>Chasm</a:t>
            </a:r>
            <a:r>
              <a:rPr lang="es-AR" sz="1400" dirty="0" smtClean="0"/>
              <a:t>: A New </a:t>
            </a:r>
            <a:r>
              <a:rPr lang="es-AR" sz="1400" dirty="0" err="1" smtClean="0"/>
              <a:t>Health</a:t>
            </a:r>
            <a:r>
              <a:rPr lang="es-AR" sz="1400" dirty="0" smtClean="0"/>
              <a:t> </a:t>
            </a:r>
            <a:r>
              <a:rPr lang="es-AR" sz="1400" dirty="0" err="1" smtClean="0"/>
              <a:t>System</a:t>
            </a:r>
            <a:r>
              <a:rPr lang="es-AR" sz="1400" dirty="0" smtClean="0"/>
              <a:t> </a:t>
            </a:r>
            <a:r>
              <a:rPr lang="es-AR" sz="1400" dirty="0" err="1" smtClean="0"/>
              <a:t>for</a:t>
            </a:r>
            <a:r>
              <a:rPr lang="es-AR" sz="1400" dirty="0" smtClean="0"/>
              <a:t> </a:t>
            </a:r>
            <a:r>
              <a:rPr lang="es-AR" sz="1400" dirty="0" err="1" smtClean="0"/>
              <a:t>the</a:t>
            </a:r>
            <a:r>
              <a:rPr lang="es-AR" sz="1400" dirty="0" smtClean="0"/>
              <a:t> 21st </a:t>
            </a:r>
            <a:r>
              <a:rPr lang="es-AR" sz="1400" dirty="0" err="1" smtClean="0"/>
              <a:t>Century</a:t>
            </a:r>
            <a:r>
              <a:rPr lang="es-AR" sz="1400" dirty="0" smtClean="0"/>
              <a:t> (Free </a:t>
            </a:r>
            <a:r>
              <a:rPr lang="es-AR" sz="1400" dirty="0" err="1" smtClean="0"/>
              <a:t>executive</a:t>
            </a:r>
            <a:r>
              <a:rPr lang="es-AR" sz="1400" dirty="0" smtClean="0"/>
              <a:t> </a:t>
            </a:r>
            <a:r>
              <a:rPr lang="es-AR" sz="1400" dirty="0" err="1" smtClean="0"/>
              <a:t>summary</a:t>
            </a:r>
            <a:r>
              <a:rPr lang="es-AR" sz="1400" dirty="0" smtClean="0"/>
              <a:t>) </a:t>
            </a:r>
            <a:r>
              <a:rPr lang="es-AR" sz="1400" dirty="0" smtClean="0">
                <a:hlinkClick r:id="rId3"/>
              </a:rPr>
              <a:t>http://www.nap.edu/catalog/10027.html</a:t>
            </a:r>
            <a:endParaRPr lang="es-AR" sz="1400" dirty="0" smtClean="0"/>
          </a:p>
          <a:p>
            <a:pPr>
              <a:lnSpc>
                <a:spcPct val="160000"/>
              </a:lnSpc>
            </a:pPr>
            <a:r>
              <a:rPr lang="es-AR" sz="1400" dirty="0" smtClean="0"/>
              <a:t>Linda T. </a:t>
            </a:r>
            <a:r>
              <a:rPr lang="es-AR" sz="1400" dirty="0" err="1" smtClean="0"/>
              <a:t>Kohn</a:t>
            </a:r>
            <a:r>
              <a:rPr lang="es-AR" sz="1400" dirty="0" smtClean="0"/>
              <a:t>, Janet M. </a:t>
            </a:r>
            <a:r>
              <a:rPr lang="es-AR" sz="1400" dirty="0" err="1" smtClean="0"/>
              <a:t>Corrigan</a:t>
            </a:r>
            <a:r>
              <a:rPr lang="es-AR" sz="1400" dirty="0" smtClean="0"/>
              <a:t>, and Molla S. </a:t>
            </a:r>
            <a:r>
              <a:rPr lang="es-AR" sz="1400" dirty="0" err="1" smtClean="0"/>
              <a:t>Donaldson</a:t>
            </a:r>
            <a:r>
              <a:rPr lang="es-AR" sz="1400" dirty="0" smtClean="0"/>
              <a:t>. </a:t>
            </a:r>
            <a:r>
              <a:rPr lang="es-AR" sz="1400" dirty="0" err="1" smtClean="0"/>
              <a:t>To</a:t>
            </a:r>
            <a:r>
              <a:rPr lang="es-AR" sz="1400" dirty="0" smtClean="0"/>
              <a:t> </a:t>
            </a:r>
            <a:r>
              <a:rPr lang="es-AR" sz="1400" dirty="0" err="1" smtClean="0"/>
              <a:t>Err</a:t>
            </a:r>
            <a:r>
              <a:rPr lang="es-AR" sz="1400" dirty="0" smtClean="0"/>
              <a:t> </a:t>
            </a:r>
            <a:r>
              <a:rPr lang="es-AR" sz="1400" dirty="0" err="1" smtClean="0"/>
              <a:t>Is</a:t>
            </a:r>
            <a:r>
              <a:rPr lang="es-AR" sz="1400" dirty="0" smtClean="0"/>
              <a:t> </a:t>
            </a:r>
            <a:r>
              <a:rPr lang="es-AR" sz="1400" dirty="0" err="1" smtClean="0"/>
              <a:t>Human</a:t>
            </a:r>
            <a:r>
              <a:rPr lang="es-AR" sz="1400" dirty="0" smtClean="0"/>
              <a:t>: </a:t>
            </a:r>
            <a:r>
              <a:rPr lang="es-AR" sz="1400" dirty="0" err="1" smtClean="0"/>
              <a:t>Building</a:t>
            </a:r>
            <a:r>
              <a:rPr lang="es-AR" sz="1400" dirty="0" smtClean="0"/>
              <a:t> a </a:t>
            </a:r>
            <a:r>
              <a:rPr lang="es-AR" sz="1400" dirty="0" err="1" smtClean="0"/>
              <a:t>Safer</a:t>
            </a:r>
            <a:r>
              <a:rPr lang="es-AR" sz="1400" dirty="0" smtClean="0"/>
              <a:t> </a:t>
            </a:r>
            <a:r>
              <a:rPr lang="es-AR" sz="1400" dirty="0" err="1" smtClean="0"/>
              <a:t>System</a:t>
            </a:r>
            <a:r>
              <a:rPr lang="es-AR" sz="1400" dirty="0" smtClean="0"/>
              <a:t>, </a:t>
            </a:r>
            <a:r>
              <a:rPr lang="es-AR" sz="1400" dirty="0" err="1" smtClean="0"/>
              <a:t>Editors</a:t>
            </a:r>
            <a:r>
              <a:rPr lang="es-AR" sz="1400" dirty="0" smtClean="0"/>
              <a:t>; </a:t>
            </a:r>
            <a:r>
              <a:rPr lang="es-AR" sz="1400" dirty="0" err="1" smtClean="0"/>
              <a:t>Comittee</a:t>
            </a:r>
            <a:r>
              <a:rPr lang="es-AR" sz="1400" dirty="0" smtClean="0"/>
              <a:t> </a:t>
            </a:r>
            <a:r>
              <a:rPr lang="es-AR" sz="1400" dirty="0" err="1" smtClean="0"/>
              <a:t>on</a:t>
            </a:r>
            <a:r>
              <a:rPr lang="es-AR" sz="1400" dirty="0" smtClean="0"/>
              <a:t> </a:t>
            </a:r>
            <a:r>
              <a:rPr lang="es-AR" sz="1400" dirty="0" err="1" smtClean="0"/>
              <a:t>Quality</a:t>
            </a:r>
            <a:r>
              <a:rPr lang="es-AR" sz="1400" dirty="0" smtClean="0"/>
              <a:t> of </a:t>
            </a:r>
            <a:r>
              <a:rPr lang="es-AR" sz="1400" dirty="0" err="1" smtClean="0"/>
              <a:t>Health</a:t>
            </a:r>
            <a:r>
              <a:rPr lang="es-AR" sz="1400" dirty="0" smtClean="0"/>
              <a:t> </a:t>
            </a:r>
            <a:r>
              <a:rPr lang="es-AR" sz="1400" dirty="0" err="1" smtClean="0"/>
              <a:t>Care</a:t>
            </a:r>
            <a:r>
              <a:rPr lang="es-AR" sz="1400" dirty="0" smtClean="0"/>
              <a:t> in </a:t>
            </a:r>
            <a:r>
              <a:rPr lang="es-AR" sz="1400" dirty="0" err="1" smtClean="0"/>
              <a:t>America</a:t>
            </a:r>
            <a:r>
              <a:rPr lang="es-AR" sz="1400" dirty="0" smtClean="0"/>
              <a:t>, </a:t>
            </a:r>
            <a:r>
              <a:rPr lang="es-AR" sz="1400" dirty="0" err="1" smtClean="0"/>
              <a:t>Institute</a:t>
            </a:r>
            <a:r>
              <a:rPr lang="es-AR" sz="1400" dirty="0" smtClean="0"/>
              <a:t> of Medicine; </a:t>
            </a:r>
            <a:r>
              <a:rPr lang="es-AR" sz="1400" dirty="0" err="1" smtClean="0"/>
              <a:t>National</a:t>
            </a:r>
            <a:r>
              <a:rPr lang="es-AR" sz="1400" dirty="0" smtClean="0"/>
              <a:t> </a:t>
            </a:r>
            <a:r>
              <a:rPr lang="es-AR" sz="1400" dirty="0" err="1" smtClean="0"/>
              <a:t>Academy</a:t>
            </a:r>
            <a:r>
              <a:rPr lang="es-AR" sz="1400" dirty="0" smtClean="0"/>
              <a:t> </a:t>
            </a:r>
            <a:r>
              <a:rPr lang="es-AR" sz="1400" dirty="0" err="1" smtClean="0"/>
              <a:t>Press</a:t>
            </a:r>
            <a:r>
              <a:rPr lang="es-AR" sz="1400" dirty="0" smtClean="0"/>
              <a:t> 2000.</a:t>
            </a:r>
          </a:p>
          <a:p>
            <a:pPr>
              <a:lnSpc>
                <a:spcPct val="160000"/>
              </a:lnSpc>
            </a:pPr>
            <a:r>
              <a:rPr lang="es-AR" sz="1400" dirty="0" smtClean="0"/>
              <a:t>Bode, L. 2010). </a:t>
            </a:r>
            <a:r>
              <a:rPr lang="es-AR" sz="1400" dirty="0" err="1" smtClean="0"/>
              <a:t>Preventing</a:t>
            </a:r>
            <a:r>
              <a:rPr lang="es-AR" sz="1400" dirty="0" smtClean="0"/>
              <a:t> </a:t>
            </a:r>
            <a:r>
              <a:rPr lang="es-AR" sz="1400" dirty="0" err="1" smtClean="0"/>
              <a:t>Surgical-Site</a:t>
            </a:r>
            <a:r>
              <a:rPr lang="es-AR" sz="1400" dirty="0" smtClean="0"/>
              <a:t> </a:t>
            </a:r>
            <a:r>
              <a:rPr lang="es-AR" sz="1400" dirty="0" err="1" smtClean="0"/>
              <a:t>Infections</a:t>
            </a:r>
            <a:r>
              <a:rPr lang="es-AR" sz="1400" dirty="0" smtClean="0"/>
              <a:t> in Nasal </a:t>
            </a:r>
            <a:r>
              <a:rPr lang="es-AR" sz="1400" dirty="0" err="1" smtClean="0"/>
              <a:t>Carriers</a:t>
            </a:r>
            <a:r>
              <a:rPr lang="es-AR" sz="1400" dirty="0" smtClean="0"/>
              <a:t> of </a:t>
            </a:r>
            <a:r>
              <a:rPr lang="es-AR" sz="1400" dirty="0" err="1" smtClean="0"/>
              <a:t>Staphylococcus</a:t>
            </a:r>
            <a:r>
              <a:rPr lang="es-AR" sz="1400" dirty="0" smtClean="0"/>
              <a:t> </a:t>
            </a:r>
            <a:r>
              <a:rPr lang="es-AR" sz="1400" dirty="0" err="1" smtClean="0"/>
              <a:t>Aureus</a:t>
            </a:r>
            <a:r>
              <a:rPr lang="es-AR" sz="1400" dirty="0" smtClean="0"/>
              <a:t>. </a:t>
            </a:r>
            <a:r>
              <a:rPr lang="es-AR" sz="1400" dirty="0" err="1" smtClean="0"/>
              <a:t>The</a:t>
            </a:r>
            <a:r>
              <a:rPr lang="es-AR" sz="1400" dirty="0" smtClean="0"/>
              <a:t> New </a:t>
            </a:r>
            <a:r>
              <a:rPr lang="es-AR" sz="1400" dirty="0" err="1" smtClean="0"/>
              <a:t>England</a:t>
            </a:r>
            <a:r>
              <a:rPr lang="es-AR" sz="1400" dirty="0" smtClean="0"/>
              <a:t> </a:t>
            </a:r>
            <a:r>
              <a:rPr lang="es-AR" sz="1400" dirty="0" err="1" smtClean="0"/>
              <a:t>Journal</a:t>
            </a:r>
            <a:r>
              <a:rPr lang="es-AR" sz="1400" dirty="0" smtClean="0"/>
              <a:t> of Medicine.</a:t>
            </a:r>
          </a:p>
          <a:p>
            <a:pPr>
              <a:lnSpc>
                <a:spcPct val="160000"/>
              </a:lnSpc>
            </a:pPr>
            <a:r>
              <a:rPr lang="es-AR" sz="1400" dirty="0" smtClean="0"/>
              <a:t>Guardia et al. 2008). </a:t>
            </a:r>
            <a:r>
              <a:rPr lang="es-AR" sz="1400" dirty="0" err="1" smtClean="0"/>
              <a:t>Infeccion</a:t>
            </a:r>
            <a:r>
              <a:rPr lang="es-AR" sz="1400" dirty="0" smtClean="0"/>
              <a:t> </a:t>
            </a:r>
            <a:r>
              <a:rPr lang="es-AR" sz="1400" dirty="0" err="1" smtClean="0"/>
              <a:t>Nosocomial</a:t>
            </a:r>
            <a:r>
              <a:rPr lang="es-AR" sz="1400" dirty="0" smtClean="0"/>
              <a:t> en </a:t>
            </a:r>
            <a:r>
              <a:rPr lang="es-AR" sz="1400" dirty="0" err="1" smtClean="0"/>
              <a:t>Postoperados</a:t>
            </a:r>
            <a:r>
              <a:rPr lang="es-AR" sz="1400" dirty="0" smtClean="0"/>
              <a:t> de </a:t>
            </a:r>
            <a:r>
              <a:rPr lang="es-AR" sz="1400" dirty="0" err="1" smtClean="0"/>
              <a:t>Cirugia</a:t>
            </a:r>
            <a:r>
              <a:rPr lang="es-AR" sz="1400" dirty="0" smtClean="0"/>
              <a:t> Cardiaca. Anales de </a:t>
            </a:r>
            <a:r>
              <a:rPr lang="es-AR" sz="1400" dirty="0" err="1" smtClean="0"/>
              <a:t>Pediatria</a:t>
            </a:r>
            <a:r>
              <a:rPr lang="es-AR" sz="1400" dirty="0" smtClean="0"/>
              <a:t>., </a:t>
            </a:r>
            <a:r>
              <a:rPr lang="es-AR" sz="1400" dirty="0" smtClean="0">
                <a:hlinkClick r:id="rId4"/>
              </a:rPr>
              <a:t>http://analesdepediatria.org/es/infeccion-nosocomial-postoperados-cirugia-cardiaca/articulo/S1695403308702352/</a:t>
            </a:r>
            <a:r>
              <a:rPr lang="es-AR" sz="1400" dirty="0" smtClean="0"/>
              <a:t>.</a:t>
            </a:r>
          </a:p>
          <a:p>
            <a:pPr>
              <a:lnSpc>
                <a:spcPct val="160000"/>
              </a:lnSpc>
            </a:pPr>
            <a:r>
              <a:rPr lang="es-AR" sz="1400" dirty="0" smtClean="0"/>
              <a:t>Ministerio de Salud de la </a:t>
            </a:r>
            <a:r>
              <a:rPr lang="es-AR" sz="1400" dirty="0" err="1" smtClean="0"/>
              <a:t>Nacion</a:t>
            </a:r>
            <a:r>
              <a:rPr lang="es-AR" sz="1400" dirty="0" smtClean="0"/>
              <a:t> Secretaria de </a:t>
            </a:r>
            <a:r>
              <a:rPr lang="es-AR" sz="1400" dirty="0" err="1" smtClean="0"/>
              <a:t>Politicas</a:t>
            </a:r>
            <a:r>
              <a:rPr lang="es-AR" sz="1400" dirty="0" smtClean="0"/>
              <a:t>, </a:t>
            </a:r>
            <a:r>
              <a:rPr lang="es-AR" sz="1400" dirty="0" err="1" smtClean="0"/>
              <a:t>R.e.</a:t>
            </a:r>
            <a:r>
              <a:rPr lang="es-AR" sz="1400" dirty="0" smtClean="0"/>
              <a:t> (2011). Reporte Semestral Enero-Junio 2010. Programa Nacional VIDHA. Obtenido de </a:t>
            </a:r>
            <a:r>
              <a:rPr lang="es-AR" sz="1400" dirty="0" smtClean="0">
                <a:hlinkClick r:id="rId5"/>
              </a:rPr>
              <a:t>www.vihda.gov.ar</a:t>
            </a:r>
            <a:endParaRPr lang="es-AR" sz="1400" dirty="0" smtClean="0"/>
          </a:p>
          <a:p>
            <a:pPr>
              <a:lnSpc>
                <a:spcPct val="160000"/>
              </a:lnSpc>
            </a:pPr>
            <a:r>
              <a:rPr lang="es-AR" sz="1400" dirty="0" smtClean="0"/>
              <a:t>Hales, </a:t>
            </a:r>
            <a:r>
              <a:rPr lang="es-AR" sz="1400" dirty="0" err="1" smtClean="0"/>
              <a:t>M.a.</a:t>
            </a:r>
            <a:r>
              <a:rPr lang="es-AR" sz="1400" dirty="0" smtClean="0"/>
              <a:t> (2006) </a:t>
            </a:r>
            <a:r>
              <a:rPr lang="es-AR" sz="1400" dirty="0" err="1" smtClean="0"/>
              <a:t>The</a:t>
            </a:r>
            <a:r>
              <a:rPr lang="es-AR" sz="1400" dirty="0" smtClean="0"/>
              <a:t> </a:t>
            </a:r>
            <a:r>
              <a:rPr lang="es-AR" sz="1400" dirty="0" err="1" smtClean="0"/>
              <a:t>Checklist</a:t>
            </a:r>
            <a:r>
              <a:rPr lang="es-AR" sz="1400" dirty="0" smtClean="0"/>
              <a:t> – a </a:t>
            </a:r>
            <a:r>
              <a:rPr lang="es-AR" sz="1400" dirty="0" err="1" smtClean="0"/>
              <a:t>Tool</a:t>
            </a:r>
            <a:r>
              <a:rPr lang="es-AR" sz="1400" dirty="0" smtClean="0"/>
              <a:t> </a:t>
            </a:r>
            <a:r>
              <a:rPr lang="es-AR" sz="1400" dirty="0" err="1" smtClean="0"/>
              <a:t>for</a:t>
            </a:r>
            <a:r>
              <a:rPr lang="es-AR" sz="1400" dirty="0" smtClean="0"/>
              <a:t> Error Management and </a:t>
            </a:r>
            <a:r>
              <a:rPr lang="es-AR" sz="1400" dirty="0" err="1" smtClean="0"/>
              <a:t>Perfomance</a:t>
            </a:r>
            <a:r>
              <a:rPr lang="es-AR" sz="1400" dirty="0" smtClean="0"/>
              <a:t> </a:t>
            </a:r>
            <a:r>
              <a:rPr lang="es-AR" sz="1400" dirty="0" err="1" smtClean="0"/>
              <a:t>Improvement</a:t>
            </a:r>
            <a:r>
              <a:rPr lang="es-AR" sz="1400" dirty="0" smtClean="0"/>
              <a:t>. </a:t>
            </a:r>
            <a:r>
              <a:rPr lang="es-AR" sz="1400" dirty="0" err="1" smtClean="0"/>
              <a:t>Journal</a:t>
            </a:r>
            <a:r>
              <a:rPr lang="es-AR" sz="1400" dirty="0" smtClean="0"/>
              <a:t> of </a:t>
            </a:r>
            <a:r>
              <a:rPr lang="es-AR" sz="1400" dirty="0" err="1" smtClean="0"/>
              <a:t>Critical</a:t>
            </a:r>
            <a:r>
              <a:rPr lang="es-AR" sz="1400" dirty="0" smtClean="0"/>
              <a:t> </a:t>
            </a:r>
            <a:r>
              <a:rPr lang="es-AR" sz="1400" dirty="0" err="1" smtClean="0"/>
              <a:t>Care</a:t>
            </a:r>
            <a:r>
              <a:rPr lang="es-AR" sz="1400" dirty="0" smtClean="0"/>
              <a:t>, </a:t>
            </a:r>
            <a:r>
              <a:rPr lang="es-AR" sz="1400" dirty="0" smtClean="0">
                <a:hlinkClick r:id="rId6"/>
              </a:rPr>
              <a:t>http://www.jccjournal.org/article/S0883-9441(06)0081-5/abstract#</a:t>
            </a:r>
            <a:r>
              <a:rPr lang="es-AR" sz="1400" dirty="0" smtClean="0"/>
              <a:t>.</a:t>
            </a:r>
          </a:p>
          <a:p>
            <a:pPr>
              <a:lnSpc>
                <a:spcPct val="160000"/>
              </a:lnSpc>
            </a:pPr>
            <a:r>
              <a:rPr lang="es-AR" sz="1400" dirty="0" err="1" smtClean="0"/>
              <a:t>Weiser</a:t>
            </a:r>
            <a:r>
              <a:rPr lang="es-AR" sz="1400" dirty="0" smtClean="0"/>
              <a:t>. T et al. (2010) </a:t>
            </a:r>
            <a:r>
              <a:rPr lang="es-AR" sz="1400" dirty="0" err="1" smtClean="0"/>
              <a:t>Perspectives</a:t>
            </a:r>
            <a:r>
              <a:rPr lang="es-AR" sz="1400" dirty="0" smtClean="0"/>
              <a:t> in </a:t>
            </a:r>
            <a:r>
              <a:rPr lang="es-AR" sz="1400" dirty="0" err="1" smtClean="0"/>
              <a:t>Quality</a:t>
            </a:r>
            <a:r>
              <a:rPr lang="es-AR" sz="1400" dirty="0" smtClean="0"/>
              <a:t>: </a:t>
            </a:r>
            <a:r>
              <a:rPr lang="es-AR" sz="1400" dirty="0" err="1" smtClean="0"/>
              <a:t>Designing</a:t>
            </a:r>
            <a:r>
              <a:rPr lang="es-AR" sz="1400" dirty="0" smtClean="0"/>
              <a:t> </a:t>
            </a:r>
            <a:r>
              <a:rPr lang="es-AR" sz="1400" dirty="0" err="1" smtClean="0"/>
              <a:t>the</a:t>
            </a:r>
            <a:r>
              <a:rPr lang="es-AR" sz="1400" dirty="0" smtClean="0"/>
              <a:t> WHO </a:t>
            </a:r>
            <a:r>
              <a:rPr lang="es-AR" sz="1400" dirty="0" err="1" smtClean="0"/>
              <a:t>Surgical</a:t>
            </a:r>
            <a:r>
              <a:rPr lang="es-AR" sz="1400" dirty="0" smtClean="0"/>
              <a:t> Safety </a:t>
            </a:r>
            <a:r>
              <a:rPr lang="es-AR" sz="1400" dirty="0" err="1" smtClean="0"/>
              <a:t>Checklist</a:t>
            </a:r>
            <a:r>
              <a:rPr lang="es-AR" sz="1400" dirty="0" smtClean="0"/>
              <a:t>. International </a:t>
            </a:r>
            <a:r>
              <a:rPr lang="es-AR" sz="1400" dirty="0" err="1" smtClean="0"/>
              <a:t>Journal</a:t>
            </a:r>
            <a:r>
              <a:rPr lang="es-AR" sz="1400" dirty="0" smtClean="0"/>
              <a:t> </a:t>
            </a:r>
            <a:r>
              <a:rPr lang="es-AR" sz="1400" dirty="0" err="1" smtClean="0"/>
              <a:t>for</a:t>
            </a:r>
            <a:r>
              <a:rPr lang="es-AR" sz="1400" dirty="0" smtClean="0"/>
              <a:t> </a:t>
            </a:r>
            <a:r>
              <a:rPr lang="es-AR" sz="1400" dirty="0" err="1" smtClean="0"/>
              <a:t>Quality</a:t>
            </a:r>
            <a:r>
              <a:rPr lang="es-AR" sz="1400" dirty="0" smtClean="0"/>
              <a:t> in </a:t>
            </a:r>
            <a:r>
              <a:rPr lang="es-AR" sz="1400" dirty="0" err="1" smtClean="0"/>
              <a:t>Health</a:t>
            </a:r>
            <a:r>
              <a:rPr lang="es-AR" sz="1400" dirty="0" smtClean="0"/>
              <a:t> </a:t>
            </a:r>
            <a:r>
              <a:rPr lang="es-AR" sz="1400" dirty="0" err="1" smtClean="0"/>
              <a:t>Care</a:t>
            </a:r>
            <a:r>
              <a:rPr lang="es-AR" sz="1400" dirty="0" smtClean="0"/>
              <a:t>. </a:t>
            </a:r>
            <a:r>
              <a:rPr lang="es-AR" sz="1400" dirty="0" smtClean="0">
                <a:hlinkClick r:id="rId7"/>
              </a:rPr>
              <a:t>http://intqhc.oxfordjournals.org/content/22/5/365.article-info</a:t>
            </a:r>
            <a:r>
              <a:rPr lang="es-AR" sz="1400" dirty="0" smtClean="0"/>
              <a:t>.</a:t>
            </a:r>
          </a:p>
          <a:p>
            <a:pPr>
              <a:lnSpc>
                <a:spcPct val="160000"/>
              </a:lnSpc>
            </a:pPr>
            <a:r>
              <a:rPr lang="es-AR" sz="1400" dirty="0" smtClean="0"/>
              <a:t>International </a:t>
            </a:r>
            <a:r>
              <a:rPr lang="es-AR" sz="1400" dirty="0" err="1" smtClean="0"/>
              <a:t>Quality</a:t>
            </a:r>
            <a:r>
              <a:rPr lang="es-AR" sz="1400" dirty="0" smtClean="0"/>
              <a:t> </a:t>
            </a:r>
            <a:r>
              <a:rPr lang="es-AR" sz="1400" dirty="0" err="1" smtClean="0"/>
              <a:t>Improvement</a:t>
            </a:r>
            <a:r>
              <a:rPr lang="es-AR" sz="1400" dirty="0" smtClean="0"/>
              <a:t> </a:t>
            </a:r>
            <a:r>
              <a:rPr lang="es-AR" sz="1400" dirty="0" err="1" smtClean="0"/>
              <a:t>Collaborative</a:t>
            </a:r>
            <a:r>
              <a:rPr lang="es-AR" sz="1400" dirty="0" smtClean="0"/>
              <a:t> </a:t>
            </a:r>
            <a:r>
              <a:rPr lang="es-AR" sz="1400" dirty="0" err="1" smtClean="0"/>
              <a:t>for</a:t>
            </a:r>
            <a:r>
              <a:rPr lang="es-AR" sz="1400" dirty="0" smtClean="0"/>
              <a:t> </a:t>
            </a:r>
            <a:r>
              <a:rPr lang="es-AR" sz="1400" dirty="0" err="1" smtClean="0"/>
              <a:t>Congenital</a:t>
            </a:r>
            <a:r>
              <a:rPr lang="es-AR" sz="1400" dirty="0" smtClean="0"/>
              <a:t> </a:t>
            </a:r>
            <a:r>
              <a:rPr lang="es-AR" sz="1400" dirty="0" err="1" smtClean="0"/>
              <a:t>Heart</a:t>
            </a:r>
            <a:r>
              <a:rPr lang="es-AR" sz="1400" dirty="0" smtClean="0"/>
              <a:t> </a:t>
            </a:r>
            <a:r>
              <a:rPr lang="es-AR" sz="1400" dirty="0" err="1" smtClean="0"/>
              <a:t>Surgery</a:t>
            </a:r>
            <a:r>
              <a:rPr lang="es-AR" sz="1400" dirty="0" smtClean="0"/>
              <a:t> in </a:t>
            </a:r>
            <a:r>
              <a:rPr lang="es-AR" sz="1400" dirty="0" err="1" smtClean="0"/>
              <a:t>Developing</a:t>
            </a:r>
            <a:r>
              <a:rPr lang="es-AR" sz="1400" dirty="0" smtClean="0"/>
              <a:t> </a:t>
            </a:r>
            <a:r>
              <a:rPr lang="es-AR" sz="1400" dirty="0" err="1" smtClean="0"/>
              <a:t>Countries</a:t>
            </a:r>
            <a:r>
              <a:rPr lang="es-AR" sz="1400" dirty="0" smtClean="0"/>
              <a:t>. </a:t>
            </a:r>
            <a:r>
              <a:rPr lang="es-AR" sz="1400" dirty="0" err="1" smtClean="0"/>
              <a:t>Annual</a:t>
            </a:r>
            <a:r>
              <a:rPr lang="es-AR" sz="1400" dirty="0" smtClean="0"/>
              <a:t> Data </a:t>
            </a:r>
            <a:r>
              <a:rPr lang="es-AR" sz="1400" dirty="0" err="1" smtClean="0"/>
              <a:t>Report</a:t>
            </a:r>
            <a:r>
              <a:rPr lang="es-AR" sz="1400" dirty="0" smtClean="0"/>
              <a:t> 2012,2013,2014. Hospital de Niños – </a:t>
            </a:r>
            <a:r>
              <a:rPr lang="es-AR" sz="1400" dirty="0" err="1" smtClean="0"/>
              <a:t>Cordoba</a:t>
            </a:r>
            <a:r>
              <a:rPr lang="es-AR" sz="1400" dirty="0" smtClean="0"/>
              <a:t>-Argentina.</a:t>
            </a:r>
            <a:endParaRPr lang="es-AR"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p:txBody>
          <a:bodyPr/>
          <a:lstStyle/>
          <a:p>
            <a:pPr algn="ctr">
              <a:buNone/>
            </a:pPr>
            <a:endParaRPr lang="es-AR" dirty="0" smtClean="0"/>
          </a:p>
          <a:p>
            <a:pPr algn="ctr">
              <a:buNone/>
            </a:pPr>
            <a:r>
              <a:rPr lang="es-AR" sz="6000" dirty="0" err="1" smtClean="0"/>
              <a:t>Thanks</a:t>
            </a:r>
            <a:r>
              <a:rPr lang="es-AR" sz="6000" dirty="0" smtClean="0"/>
              <a:t> </a:t>
            </a:r>
            <a:r>
              <a:rPr lang="es-AR" sz="6000" dirty="0" err="1" smtClean="0"/>
              <a:t>for</a:t>
            </a:r>
            <a:r>
              <a:rPr lang="es-AR" sz="6000" dirty="0" smtClean="0"/>
              <a:t> </a:t>
            </a:r>
            <a:r>
              <a:rPr lang="es-AR" sz="6000" dirty="0" err="1" smtClean="0"/>
              <a:t>your</a:t>
            </a:r>
            <a:r>
              <a:rPr lang="es-AR" sz="6000" dirty="0" smtClean="0"/>
              <a:t> </a:t>
            </a:r>
            <a:r>
              <a:rPr lang="es-AR" sz="6000" dirty="0" err="1" smtClean="0"/>
              <a:t>attention</a:t>
            </a:r>
            <a:endParaRPr lang="es-AR" sz="6000" dirty="0" smtClean="0"/>
          </a:p>
          <a:p>
            <a:pPr algn="ctr">
              <a:buNone/>
            </a:pPr>
            <a:endParaRPr lang="es-AR"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endParaRPr lang="es-AR" dirty="0"/>
          </a:p>
        </p:txBody>
      </p:sp>
      <p:sp>
        <p:nvSpPr>
          <p:cNvPr id="6" name="5 Marcador de texto"/>
          <p:cNvSpPr>
            <a:spLocks noGrp="1"/>
          </p:cNvSpPr>
          <p:nvPr>
            <p:ph type="body" idx="1"/>
          </p:nvPr>
        </p:nvSpPr>
        <p:spPr>
          <a:xfrm>
            <a:off x="899592" y="0"/>
            <a:ext cx="7772400" cy="1052736"/>
          </a:xfrm>
        </p:spPr>
        <p:txBody>
          <a:bodyPr/>
          <a:lstStyle/>
          <a:p>
            <a:pPr algn="ctr"/>
            <a:r>
              <a:rPr lang="es-AR" sz="4000" dirty="0" err="1" smtClean="0"/>
              <a:t>Outline</a:t>
            </a:r>
            <a:endParaRPr lang="es-AR" sz="4000" dirty="0"/>
          </a:p>
        </p:txBody>
      </p:sp>
      <p:graphicFrame>
        <p:nvGraphicFramePr>
          <p:cNvPr id="4" name="3 Diagrama"/>
          <p:cNvGraphicFramePr/>
          <p:nvPr/>
        </p:nvGraphicFramePr>
        <p:xfrm>
          <a:off x="714348" y="1500174"/>
          <a:ext cx="7920880" cy="4568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4000" dirty="0" smtClean="0"/>
              <a:t>Local </a:t>
            </a:r>
            <a:r>
              <a:rPr lang="es-AR" sz="4000" dirty="0" err="1" smtClean="0"/>
              <a:t>Problem</a:t>
            </a:r>
            <a:endParaRPr lang="es-AR" sz="4000" dirty="0"/>
          </a:p>
        </p:txBody>
      </p:sp>
      <p:sp>
        <p:nvSpPr>
          <p:cNvPr id="3" name="2 Marcador de contenido"/>
          <p:cNvSpPr>
            <a:spLocks noGrp="1"/>
          </p:cNvSpPr>
          <p:nvPr>
            <p:ph idx="1"/>
          </p:nvPr>
        </p:nvSpPr>
        <p:spPr>
          <a:xfrm>
            <a:off x="467544" y="2332037"/>
            <a:ext cx="8229600" cy="4525963"/>
          </a:xfrm>
        </p:spPr>
        <p:txBody>
          <a:bodyPr>
            <a:normAutofit/>
          </a:bodyPr>
          <a:lstStyle/>
          <a:p>
            <a:r>
              <a:rPr lang="en-US" sz="2800" dirty="0" smtClean="0"/>
              <a:t>CICU at HNST semiannual unadjusted infection rate: 24% </a:t>
            </a:r>
            <a:r>
              <a:rPr lang="en-US" sz="2800" dirty="0" smtClean="0"/>
              <a:t>and</a:t>
            </a:r>
            <a:r>
              <a:rPr lang="en-US" sz="2800" dirty="0" smtClean="0"/>
              <a:t> </a:t>
            </a:r>
            <a:r>
              <a:rPr lang="en-US" sz="2800" dirty="0" smtClean="0"/>
              <a:t>23</a:t>
            </a:r>
            <a:r>
              <a:rPr lang="en-US" sz="2800" dirty="0" smtClean="0"/>
              <a:t>% at 2012; 26% and 14% during 2013 and 14% on 2014. </a:t>
            </a:r>
          </a:p>
          <a:p>
            <a:r>
              <a:rPr lang="en-US" sz="2800" dirty="0" smtClean="0"/>
              <a:t>Data infection rate are higher than 4-6% IQIC participants. </a:t>
            </a:r>
            <a:endParaRPr lang="es-A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4000" dirty="0" err="1" smtClean="0"/>
              <a:t>Study</a:t>
            </a:r>
            <a:r>
              <a:rPr lang="es-AR" sz="4000" dirty="0" smtClean="0"/>
              <a:t> </a:t>
            </a:r>
            <a:r>
              <a:rPr lang="es-AR" sz="4000" dirty="0" err="1" smtClean="0"/>
              <a:t>Question</a:t>
            </a:r>
            <a:endParaRPr lang="es-AR" sz="4000" dirty="0"/>
          </a:p>
        </p:txBody>
      </p:sp>
      <p:sp>
        <p:nvSpPr>
          <p:cNvPr id="3" name="2 Marcador de contenido"/>
          <p:cNvSpPr>
            <a:spLocks noGrp="1"/>
          </p:cNvSpPr>
          <p:nvPr>
            <p:ph idx="1"/>
          </p:nvPr>
        </p:nvSpPr>
        <p:spPr>
          <a:xfrm>
            <a:off x="467544" y="2332037"/>
            <a:ext cx="8229600" cy="4525963"/>
          </a:xfrm>
        </p:spPr>
        <p:txBody>
          <a:bodyPr/>
          <a:lstStyle/>
          <a:p>
            <a:r>
              <a:rPr lang="en-US" sz="3200" dirty="0" smtClean="0"/>
              <a:t>Is it possible to reduce unadjusted infection rate through Prevention Infection Bundles (PIB) implementation on CHS postoperative recovery in the CICU at </a:t>
            </a:r>
            <a:r>
              <a:rPr lang="en-US" sz="3200" dirty="0" smtClean="0"/>
              <a:t>HNST </a:t>
            </a:r>
            <a:r>
              <a:rPr lang="en-US" sz="3200" dirty="0" smtClean="0"/>
              <a:t>?</a:t>
            </a:r>
            <a:endParaRPr lang="es-AR" sz="3200" dirty="0" smtClean="0"/>
          </a:p>
          <a:p>
            <a:endParaRPr lang="es-A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4000" dirty="0" smtClean="0"/>
              <a:t>Objetives</a:t>
            </a:r>
            <a:endParaRPr lang="es-AR" sz="4000" dirty="0"/>
          </a:p>
        </p:txBody>
      </p:sp>
      <p:sp>
        <p:nvSpPr>
          <p:cNvPr id="3" name="2 Marcador de contenido"/>
          <p:cNvSpPr>
            <a:spLocks noGrp="1"/>
          </p:cNvSpPr>
          <p:nvPr>
            <p:ph idx="1"/>
          </p:nvPr>
        </p:nvSpPr>
        <p:spPr/>
        <p:txBody>
          <a:bodyPr>
            <a:normAutofit/>
          </a:bodyPr>
          <a:lstStyle/>
          <a:p>
            <a:r>
              <a:rPr lang="en-US" sz="2800" b="1" dirty="0" smtClean="0"/>
              <a:t>Health Team: </a:t>
            </a:r>
            <a:r>
              <a:rPr lang="en-US" sz="2800" dirty="0" smtClean="0"/>
              <a:t>Incorporate patient's safety culture, improving efficiency and quality of care of children with Congenital Heart Surgery (CHS) and assess if through to quality improvement project decreased infection rates on CHS.</a:t>
            </a:r>
          </a:p>
          <a:p>
            <a:endParaRPr lang="es-AR" sz="2800" dirty="0" smtClean="0"/>
          </a:p>
          <a:p>
            <a:r>
              <a:rPr lang="en-US" sz="2800" b="1" dirty="0" smtClean="0"/>
              <a:t>Patients: </a:t>
            </a:r>
            <a:r>
              <a:rPr lang="en-US" sz="2800" dirty="0" smtClean="0"/>
              <a:t>To decrease </a:t>
            </a:r>
            <a:r>
              <a:rPr lang="en-US" sz="2800" dirty="0" smtClean="0"/>
              <a:t>morbidity</a:t>
            </a:r>
            <a:r>
              <a:rPr lang="en-US" sz="2800" dirty="0" smtClean="0"/>
              <a:t> </a:t>
            </a:r>
            <a:r>
              <a:rPr lang="en-US" sz="2800" dirty="0" smtClean="0"/>
              <a:t>and </a:t>
            </a:r>
            <a:r>
              <a:rPr lang="en-US" sz="2800" dirty="0" smtClean="0"/>
              <a:t>mortality in children with CHS. </a:t>
            </a:r>
            <a:endParaRPr lang="es-A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4000" dirty="0" err="1" smtClean="0"/>
              <a:t>Methods</a:t>
            </a:r>
            <a:endParaRPr lang="es-AR" sz="4000" dirty="0"/>
          </a:p>
        </p:txBody>
      </p:sp>
      <p:sp>
        <p:nvSpPr>
          <p:cNvPr id="3" name="2 Marcador de contenido"/>
          <p:cNvSpPr>
            <a:spLocks noGrp="1"/>
          </p:cNvSpPr>
          <p:nvPr>
            <p:ph idx="1"/>
          </p:nvPr>
        </p:nvSpPr>
        <p:spPr>
          <a:xfrm>
            <a:off x="539552" y="2332037"/>
            <a:ext cx="8229600" cy="4525963"/>
          </a:xfrm>
        </p:spPr>
        <p:txBody>
          <a:bodyPr>
            <a:normAutofit/>
          </a:bodyPr>
          <a:lstStyle/>
          <a:p>
            <a:r>
              <a:rPr lang="en-US" sz="2800" dirty="0" smtClean="0"/>
              <a:t>A quantitative, </a:t>
            </a:r>
            <a:r>
              <a:rPr lang="en-US" sz="2800" dirty="0" err="1" smtClean="0"/>
              <a:t>correlational</a:t>
            </a:r>
            <a:r>
              <a:rPr lang="en-US" sz="2800" dirty="0" smtClean="0"/>
              <a:t> and prospective study.</a:t>
            </a:r>
          </a:p>
          <a:p>
            <a:r>
              <a:rPr lang="en-US" sz="2800" dirty="0" err="1" smtClean="0"/>
              <a:t>Postoperatory</a:t>
            </a:r>
            <a:r>
              <a:rPr lang="en-US" sz="2800" dirty="0" smtClean="0"/>
              <a:t> of CHS in children’s from 0 - 14 years of age between January1st 2014 to December 31st 2015. </a:t>
            </a:r>
            <a:endParaRPr lang="es-AR" sz="2800" dirty="0" smtClean="0"/>
          </a:p>
          <a:p>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4000" dirty="0" err="1" smtClean="0"/>
              <a:t>Study</a:t>
            </a:r>
            <a:r>
              <a:rPr lang="es-AR" sz="4000" dirty="0" smtClean="0"/>
              <a:t> </a:t>
            </a:r>
            <a:r>
              <a:rPr lang="es-AR" sz="4000" dirty="0" err="1" smtClean="0"/>
              <a:t>Stages</a:t>
            </a:r>
            <a:r>
              <a:rPr lang="es-AR" sz="4000" dirty="0" smtClean="0"/>
              <a:t> </a:t>
            </a:r>
            <a:endParaRPr lang="es-AR" sz="4000" dirty="0"/>
          </a:p>
        </p:txBody>
      </p:sp>
      <p:sp>
        <p:nvSpPr>
          <p:cNvPr id="3" name="2 Marcador de contenido"/>
          <p:cNvSpPr>
            <a:spLocks noGrp="1"/>
          </p:cNvSpPr>
          <p:nvPr>
            <p:ph idx="1"/>
          </p:nvPr>
        </p:nvSpPr>
        <p:spPr>
          <a:xfrm>
            <a:off x="611560" y="1988840"/>
            <a:ext cx="8229600" cy="4525963"/>
          </a:xfrm>
        </p:spPr>
        <p:txBody>
          <a:bodyPr>
            <a:normAutofit/>
          </a:bodyPr>
          <a:lstStyle/>
          <a:p>
            <a:pPr>
              <a:buNone/>
            </a:pPr>
            <a:r>
              <a:rPr lang="en-US" sz="2800" dirty="0" smtClean="0"/>
              <a:t>Stages:</a:t>
            </a:r>
          </a:p>
          <a:p>
            <a:pPr lvl="1"/>
            <a:r>
              <a:rPr lang="en-US" sz="2800" dirty="0" smtClean="0"/>
              <a:t>Staff </a:t>
            </a:r>
            <a:r>
              <a:rPr lang="en-US" sz="2800" dirty="0" err="1" smtClean="0"/>
              <a:t>Capacitation</a:t>
            </a:r>
            <a:r>
              <a:rPr lang="en-US" sz="2800" dirty="0" smtClean="0"/>
              <a:t> and Strategy Orientation</a:t>
            </a:r>
            <a:endParaRPr lang="es-AR" sz="2800" dirty="0" smtClean="0"/>
          </a:p>
          <a:p>
            <a:pPr lvl="1"/>
            <a:r>
              <a:rPr lang="en-US" sz="2800" dirty="0" smtClean="0"/>
              <a:t>Strategy Implementation</a:t>
            </a:r>
            <a:endParaRPr lang="es-AR" sz="2800" dirty="0" smtClean="0"/>
          </a:p>
          <a:p>
            <a:pPr lvl="1"/>
            <a:r>
              <a:rPr lang="en-US" sz="2800" dirty="0" smtClean="0"/>
              <a:t>Monitoring Implementation</a:t>
            </a:r>
            <a:endParaRPr lang="es-AR" sz="2800" dirty="0" smtClean="0"/>
          </a:p>
          <a:p>
            <a:pPr lvl="1"/>
            <a:r>
              <a:rPr lang="en-US" sz="2800" dirty="0" smtClean="0">
                <a:solidFill>
                  <a:srgbClr val="FF0000"/>
                </a:solidFill>
              </a:rPr>
              <a:t>Data quantification and analysis</a:t>
            </a:r>
            <a:endParaRPr lang="es-AR" sz="2800" dirty="0" smtClean="0">
              <a:solidFill>
                <a:srgbClr val="FF0000"/>
              </a:solidFill>
            </a:endParaRPr>
          </a:p>
          <a:p>
            <a:pPr lvl="1"/>
            <a:r>
              <a:rPr lang="en-US" sz="2800" dirty="0" smtClean="0">
                <a:solidFill>
                  <a:srgbClr val="FF0000"/>
                </a:solidFill>
              </a:rPr>
              <a:t>Changes implemented by the analysis</a:t>
            </a:r>
            <a:endParaRPr lang="es-AR" sz="2800" dirty="0" smtClean="0">
              <a:solidFill>
                <a:srgbClr val="FF0000"/>
              </a:solidFill>
            </a:endParaRPr>
          </a:p>
          <a:p>
            <a:endParaRPr lang="es-A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4000" dirty="0" err="1" smtClean="0"/>
              <a:t>Analysis</a:t>
            </a:r>
            <a:r>
              <a:rPr lang="es-AR" sz="4000" dirty="0" smtClean="0"/>
              <a:t> and </a:t>
            </a:r>
            <a:r>
              <a:rPr lang="es-AR" sz="4000" dirty="0" err="1" smtClean="0"/>
              <a:t>Evaluation</a:t>
            </a:r>
            <a:endParaRPr lang="es-AR" sz="4000" dirty="0"/>
          </a:p>
        </p:txBody>
      </p:sp>
      <p:sp>
        <p:nvSpPr>
          <p:cNvPr id="3" name="2 Marcador de contenido"/>
          <p:cNvSpPr>
            <a:spLocks noGrp="1"/>
          </p:cNvSpPr>
          <p:nvPr>
            <p:ph idx="1"/>
          </p:nvPr>
        </p:nvSpPr>
        <p:spPr>
          <a:xfrm>
            <a:off x="467544" y="2332037"/>
            <a:ext cx="8229600" cy="4525963"/>
          </a:xfrm>
        </p:spPr>
        <p:txBody>
          <a:bodyPr/>
          <a:lstStyle/>
          <a:p>
            <a:r>
              <a:rPr lang="en-US" sz="2800" dirty="0" smtClean="0"/>
              <a:t>Specific </a:t>
            </a:r>
            <a:r>
              <a:rPr lang="en-US" sz="2800" dirty="0" smtClean="0"/>
              <a:t>Prevention Infection Bundles (</a:t>
            </a:r>
            <a:r>
              <a:rPr lang="en-US" sz="2800" kern="1200" dirty="0" smtClean="0"/>
              <a:t>Daily-Checklist </a:t>
            </a:r>
            <a:r>
              <a:rPr lang="en-US" sz="2800" dirty="0" smtClean="0"/>
              <a:t>for </a:t>
            </a:r>
            <a:r>
              <a:rPr lang="en-US" sz="2800" dirty="0" smtClean="0"/>
              <a:t>NAV, CVL, SSIs and UTI) rate adherence according score 0-Incompleted, 1-Completed, unadjusted infection rate provided by IQIC and correlation statistics analysis between both.</a:t>
            </a:r>
            <a:endParaRPr lang="es-AR" sz="2800" dirty="0" smtClean="0"/>
          </a:p>
          <a:p>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4000" dirty="0" smtClean="0"/>
              <a:t>Parcial </a:t>
            </a:r>
            <a:r>
              <a:rPr lang="es-ES_tradnl" sz="4000" dirty="0" err="1" smtClean="0"/>
              <a:t>Results</a:t>
            </a:r>
            <a:endParaRPr lang="es-ES" sz="4000" dirty="0"/>
          </a:p>
        </p:txBody>
      </p:sp>
      <p:sp>
        <p:nvSpPr>
          <p:cNvPr id="3" name="2 Marcador de contenido"/>
          <p:cNvSpPr>
            <a:spLocks noGrp="1"/>
          </p:cNvSpPr>
          <p:nvPr>
            <p:ph idx="1"/>
          </p:nvPr>
        </p:nvSpPr>
        <p:spPr/>
        <p:txBody>
          <a:bodyPr/>
          <a:lstStyle/>
          <a:p>
            <a:pPr algn="ctr">
              <a:buNone/>
            </a:pPr>
            <a:endParaRPr lang="es-ES_tradnl" sz="1600" dirty="0" smtClean="0"/>
          </a:p>
          <a:p>
            <a:pPr algn="ctr">
              <a:buNone/>
            </a:pPr>
            <a:r>
              <a:rPr lang="es-ES_tradnl" sz="1600" dirty="0" smtClean="0"/>
              <a:t> </a:t>
            </a:r>
            <a:r>
              <a:rPr lang="es-ES_tradnl" sz="2000" dirty="0" err="1" smtClean="0"/>
              <a:t>January</a:t>
            </a:r>
            <a:r>
              <a:rPr lang="es-ES_tradnl" sz="2000" dirty="0" smtClean="0"/>
              <a:t> 2015 CVC	            	</a:t>
            </a:r>
            <a:r>
              <a:rPr lang="es-ES_tradnl" sz="2000" dirty="0" err="1" smtClean="0"/>
              <a:t>May</a:t>
            </a:r>
            <a:r>
              <a:rPr lang="es-ES_tradnl" sz="2000" dirty="0" smtClean="0"/>
              <a:t> 2015 CVC</a:t>
            </a:r>
            <a:endParaRPr lang="es-ES" sz="2000" dirty="0"/>
          </a:p>
        </p:txBody>
      </p:sp>
      <p:graphicFrame>
        <p:nvGraphicFramePr>
          <p:cNvPr id="5" name="1 Gráfico"/>
          <p:cNvGraphicFramePr>
            <a:graphicFrameLocks noGrp="1"/>
          </p:cNvGraphicFramePr>
          <p:nvPr/>
        </p:nvGraphicFramePr>
        <p:xfrm>
          <a:off x="0" y="2428868"/>
          <a:ext cx="4643438" cy="39290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5 Gráfico"/>
          <p:cNvGraphicFramePr/>
          <p:nvPr/>
        </p:nvGraphicFramePr>
        <p:xfrm>
          <a:off x="4214810" y="2071678"/>
          <a:ext cx="4786314" cy="400052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qic">
  <a:themeElements>
    <a:clrScheme name="iq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qic">
      <a:majorFont>
        <a:latin typeface="Lucida Sans"/>
        <a:ea typeface=""/>
        <a:cs typeface=""/>
      </a:majorFont>
      <a:minorFont>
        <a:latin typeface="Lucida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qi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qi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qi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qi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qi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qi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qi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qi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qi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qi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qi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qi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IQIC_GFHM Template</Template>
  <TotalTime>1474</TotalTime>
  <Words>1580</Words>
  <Application>Microsoft Office PowerPoint</Application>
  <PresentationFormat>Presentación en pantalla (4:3)</PresentationFormat>
  <Paragraphs>114</Paragraphs>
  <Slides>14</Slides>
  <Notes>13</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iqic</vt:lpstr>
      <vt:lpstr>Develop a Quality Improvement Implementation Project</vt:lpstr>
      <vt:lpstr>Diapositiva 2</vt:lpstr>
      <vt:lpstr>Local Problem</vt:lpstr>
      <vt:lpstr>Study Question</vt:lpstr>
      <vt:lpstr>Objetives</vt:lpstr>
      <vt:lpstr>Methods</vt:lpstr>
      <vt:lpstr>Study Stages </vt:lpstr>
      <vt:lpstr>Analysis and Evaluation</vt:lpstr>
      <vt:lpstr>Parcial Results</vt:lpstr>
      <vt:lpstr>Parcial Results</vt:lpstr>
      <vt:lpstr>Parcial Results</vt:lpstr>
      <vt:lpstr>Challenges</vt:lpstr>
      <vt:lpstr>References</vt:lpstr>
      <vt:lpstr>Diapositiva 14</vt:lpstr>
    </vt:vector>
  </TitlesOfParts>
  <Company>PMC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Infection Control</dc:title>
  <dc:creator>pablo castro</dc:creator>
  <cp:lastModifiedBy>Notebook</cp:lastModifiedBy>
  <cp:revision>139</cp:revision>
  <dcterms:created xsi:type="dcterms:W3CDTF">2015-02-25T13:15:05Z</dcterms:created>
  <dcterms:modified xsi:type="dcterms:W3CDTF">2015-06-18T22:51:09Z</dcterms:modified>
</cp:coreProperties>
</file>