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6" r:id="rId1"/>
  </p:sldMasterIdLst>
  <p:notesMasterIdLst>
    <p:notesMasterId r:id="rId24"/>
  </p:notesMasterIdLst>
  <p:sldIdLst>
    <p:sldId id="256" r:id="rId2"/>
    <p:sldId id="260" r:id="rId3"/>
    <p:sldId id="280" r:id="rId4"/>
    <p:sldId id="266" r:id="rId5"/>
    <p:sldId id="265" r:id="rId6"/>
    <p:sldId id="261" r:id="rId7"/>
    <p:sldId id="257" r:id="rId8"/>
    <p:sldId id="259" r:id="rId9"/>
    <p:sldId id="258" r:id="rId10"/>
    <p:sldId id="262" r:id="rId11"/>
    <p:sldId id="288" r:id="rId12"/>
    <p:sldId id="286" r:id="rId13"/>
    <p:sldId id="264" r:id="rId14"/>
    <p:sldId id="285" r:id="rId15"/>
    <p:sldId id="290" r:id="rId16"/>
    <p:sldId id="287" r:id="rId17"/>
    <p:sldId id="289" r:id="rId18"/>
    <p:sldId id="291" r:id="rId19"/>
    <p:sldId id="284" r:id="rId20"/>
    <p:sldId id="263" r:id="rId21"/>
    <p:sldId id="282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90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18B78E-6A29-2B42-9ED5-DF122A0AC6E8}" type="doc">
      <dgm:prSet loTypeId="urn:microsoft.com/office/officeart/2005/8/layout/hProcess3" loCatId="" qsTypeId="urn:microsoft.com/office/officeart/2005/8/quickstyle/simple4" qsCatId="simple" csTypeId="urn:microsoft.com/office/officeart/2005/8/colors/accent2_4" csCatId="accent2" phldr="1"/>
      <dgm:spPr/>
    </dgm:pt>
    <dgm:pt modelId="{F929387B-65D6-4445-A978-9D8B407B8FDA}" type="pres">
      <dgm:prSet presAssocID="{0518B78E-6A29-2B42-9ED5-DF122A0AC6E8}" presName="Name0" presStyleCnt="0">
        <dgm:presLayoutVars>
          <dgm:dir/>
          <dgm:animLvl val="lvl"/>
          <dgm:resizeHandles val="exact"/>
        </dgm:presLayoutVars>
      </dgm:prSet>
      <dgm:spPr/>
    </dgm:pt>
    <dgm:pt modelId="{FAAEE084-22F6-F54B-8759-2F322D7300C4}" type="pres">
      <dgm:prSet presAssocID="{0518B78E-6A29-2B42-9ED5-DF122A0AC6E8}" presName="dummy" presStyleCnt="0"/>
      <dgm:spPr/>
    </dgm:pt>
    <dgm:pt modelId="{4A316857-B6A7-1C4C-8020-A0FA659FB3B9}" type="pres">
      <dgm:prSet presAssocID="{0518B78E-6A29-2B42-9ED5-DF122A0AC6E8}" presName="linH" presStyleCnt="0"/>
      <dgm:spPr/>
    </dgm:pt>
    <dgm:pt modelId="{7A9E15C3-E8C4-6D45-8F2C-7B90F555CB62}" type="pres">
      <dgm:prSet presAssocID="{0518B78E-6A29-2B42-9ED5-DF122A0AC6E8}" presName="padding1" presStyleCnt="0"/>
      <dgm:spPr/>
    </dgm:pt>
    <dgm:pt modelId="{A1664936-D36E-BB48-9969-819DA9E95564}" type="pres">
      <dgm:prSet presAssocID="{0518B78E-6A29-2B42-9ED5-DF122A0AC6E8}" presName="padding2" presStyleCnt="0"/>
      <dgm:spPr/>
    </dgm:pt>
    <dgm:pt modelId="{C3EF5B48-461B-0B40-AE78-E6ED5DFB78E6}" type="pres">
      <dgm:prSet presAssocID="{0518B78E-6A29-2B42-9ED5-DF122A0AC6E8}" presName="negArrow" presStyleCnt="0"/>
      <dgm:spPr/>
    </dgm:pt>
    <dgm:pt modelId="{DBAD0B67-6EF9-0E4F-A8BE-B03CF3B91507}" type="pres">
      <dgm:prSet presAssocID="{0518B78E-6A29-2B42-9ED5-DF122A0AC6E8}" presName="backgroundArrow" presStyleLbl="node1" presStyleIdx="0" presStyleCnt="1" custScaleX="22830" custScaleY="8898" custLinFactNeighborX="2732" custLinFactNeighborY="33472"/>
      <dgm:spPr/>
    </dgm:pt>
  </dgm:ptLst>
  <dgm:cxnLst>
    <dgm:cxn modelId="{5210DDDA-1CB4-9048-B074-632B38D8CAA5}" type="presOf" srcId="{0518B78E-6A29-2B42-9ED5-DF122A0AC6E8}" destId="{F929387B-65D6-4445-A978-9D8B407B8FDA}" srcOrd="0" destOrd="0" presId="urn:microsoft.com/office/officeart/2005/8/layout/hProcess3"/>
    <dgm:cxn modelId="{7D9CD5C2-9E5A-6042-A5F6-D7EBB80C35BC}" type="presParOf" srcId="{F929387B-65D6-4445-A978-9D8B407B8FDA}" destId="{FAAEE084-22F6-F54B-8759-2F322D7300C4}" srcOrd="0" destOrd="0" presId="urn:microsoft.com/office/officeart/2005/8/layout/hProcess3"/>
    <dgm:cxn modelId="{87A8341E-B7EA-5E4D-80C5-190FC732AEE2}" type="presParOf" srcId="{F929387B-65D6-4445-A978-9D8B407B8FDA}" destId="{4A316857-B6A7-1C4C-8020-A0FA659FB3B9}" srcOrd="1" destOrd="0" presId="urn:microsoft.com/office/officeart/2005/8/layout/hProcess3"/>
    <dgm:cxn modelId="{D77440C7-2A07-584E-806D-6209B112C611}" type="presParOf" srcId="{4A316857-B6A7-1C4C-8020-A0FA659FB3B9}" destId="{7A9E15C3-E8C4-6D45-8F2C-7B90F555CB62}" srcOrd="0" destOrd="0" presId="urn:microsoft.com/office/officeart/2005/8/layout/hProcess3"/>
    <dgm:cxn modelId="{B41424DA-524A-7048-B335-26295DA474C2}" type="presParOf" srcId="{4A316857-B6A7-1C4C-8020-A0FA659FB3B9}" destId="{A1664936-D36E-BB48-9969-819DA9E95564}" srcOrd="1" destOrd="0" presId="urn:microsoft.com/office/officeart/2005/8/layout/hProcess3"/>
    <dgm:cxn modelId="{95498048-C9F3-BA4A-8F4B-CE0FBB9E9A93}" type="presParOf" srcId="{4A316857-B6A7-1C4C-8020-A0FA659FB3B9}" destId="{C3EF5B48-461B-0B40-AE78-E6ED5DFB78E6}" srcOrd="2" destOrd="0" presId="urn:microsoft.com/office/officeart/2005/8/layout/hProcess3"/>
    <dgm:cxn modelId="{696EE378-3ED1-2448-BBBA-192C6B5EF2AB}" type="presParOf" srcId="{4A316857-B6A7-1C4C-8020-A0FA659FB3B9}" destId="{DBAD0B67-6EF9-0E4F-A8BE-B03CF3B91507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AD0B67-6EF9-0E4F-A8BE-B03CF3B91507}">
      <dsp:nvSpPr>
        <dsp:cNvPr id="0" name=""/>
        <dsp:cNvSpPr/>
      </dsp:nvSpPr>
      <dsp:spPr>
        <a:xfrm>
          <a:off x="181422" y="3363873"/>
          <a:ext cx="1516061" cy="378772"/>
        </a:xfrm>
        <a:prstGeom prst="rightArrow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F8840-6806-9948-AA3D-90DB0B09FE5C}" type="datetimeFigureOut">
              <a:rPr lang="en-US" smtClean="0"/>
              <a:t>7/23/2015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7DED1-1A90-EB45-91B4-DE864C7B70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28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7DED1-1A90-EB45-91B4-DE864C7B70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8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0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92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7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95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9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49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82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2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2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7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36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7/23/2015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allpapers.diq.ru/r?1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97" y="729093"/>
            <a:ext cx="7772400" cy="1780108"/>
          </a:xfrm>
        </p:spPr>
        <p:txBody>
          <a:bodyPr>
            <a:normAutofit/>
          </a:bodyPr>
          <a:lstStyle/>
          <a:p>
            <a:r>
              <a:rPr lang="en-US" sz="5400" dirty="0" smtClean="0"/>
              <a:t>Nurse Empowerment:</a:t>
            </a:r>
            <a:br>
              <a:rPr lang="en-US" sz="5400" dirty="0" smtClean="0"/>
            </a:br>
            <a:r>
              <a:rPr lang="en-US" sz="5400" dirty="0" smtClean="0"/>
              <a:t>Why and How?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8563" y="3099213"/>
            <a:ext cx="6400800" cy="192046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Sandy Staveski PhD, RN, CPNP-AC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Assistant Professor, Nurse Scientist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Research in Patient Services, Heart Institute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Cincinnati Children’s Hospital Medical Center</a:t>
            </a:r>
          </a:p>
          <a:p>
            <a:r>
              <a:rPr lang="en-US" i="1" dirty="0" smtClean="0">
                <a:solidFill>
                  <a:srgbClr val="000000"/>
                </a:solidFill>
              </a:rPr>
              <a:t>University of Cincinnati</a:t>
            </a:r>
          </a:p>
        </p:txBody>
      </p:sp>
      <p:pic>
        <p:nvPicPr>
          <p:cNvPr id="4" name="Picture 3" descr="CC-Logo_3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091" y="5741122"/>
            <a:ext cx="3521924" cy="997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1797" y="5019679"/>
            <a:ext cx="17551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No disclosures </a:t>
            </a:r>
          </a:p>
          <a:p>
            <a:endParaRPr lang="en-US" dirty="0"/>
          </a:p>
        </p:txBody>
      </p:sp>
      <p:pic>
        <p:nvPicPr>
          <p:cNvPr id="6" name="Picture 5" descr="magnet_recognition_logo_web_jpg_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039" y="5806413"/>
            <a:ext cx="1115714" cy="93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2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Nurse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62" y="1252683"/>
            <a:ext cx="8365637" cy="3801427"/>
          </a:xfrm>
        </p:spPr>
        <p:txBody>
          <a:bodyPr/>
          <a:lstStyle/>
          <a:p>
            <a:r>
              <a:rPr lang="en-US" dirty="0" smtClean="0"/>
              <a:t>Nurse empowerment should not be seen as a privilege but as a professional necessity</a:t>
            </a:r>
          </a:p>
          <a:p>
            <a:r>
              <a:rPr lang="en-US" dirty="0" smtClean="0"/>
              <a:t>Move away from hierarchical and authoritarian relationships with nurses</a:t>
            </a:r>
          </a:p>
          <a:p>
            <a:r>
              <a:rPr lang="en-US" b="1" dirty="0" smtClean="0"/>
              <a:t>“Nothing about me without me”</a:t>
            </a:r>
            <a:endParaRPr lang="en-US" b="1" dirty="0"/>
          </a:p>
        </p:txBody>
      </p:sp>
      <p:pic>
        <p:nvPicPr>
          <p:cNvPr id="4" name="Picture 7" descr=" Desktop Wallpapers · Gallery · Travel &#10; Bodiam Castle And Moat, East Sussex, Englan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494" y="4036830"/>
            <a:ext cx="3760689" cy="282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4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3903"/>
            <a:ext cx="9143999" cy="572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3494088" y="2498644"/>
            <a:ext cx="98107" cy="1241506"/>
          </a:xfrm>
          <a:prstGeom prst="straightConnector1">
            <a:avLst/>
          </a:prstGeom>
          <a:ln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56513" y="432113"/>
            <a:ext cx="155774" cy="273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5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empower nurses……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20544"/>
            <a:ext cx="8229599" cy="4657135"/>
          </a:xfrm>
        </p:spPr>
        <p:txBody>
          <a:bodyPr>
            <a:normAutofit/>
          </a:bodyPr>
          <a:lstStyle/>
          <a:p>
            <a:r>
              <a:rPr lang="en-US" dirty="0" smtClean="0"/>
              <a:t>Back to three important elements</a:t>
            </a:r>
          </a:p>
          <a:p>
            <a:pPr lvl="1"/>
            <a:r>
              <a:rPr lang="en-US" dirty="0"/>
              <a:t>Collaborative working relationships</a:t>
            </a:r>
          </a:p>
          <a:p>
            <a:pPr lvl="1"/>
            <a:r>
              <a:rPr lang="en-US" dirty="0" smtClean="0"/>
              <a:t>Positive </a:t>
            </a:r>
            <a:r>
              <a:rPr lang="en-US" dirty="0"/>
              <a:t>professional </a:t>
            </a:r>
            <a:r>
              <a:rPr lang="en-US" dirty="0" smtClean="0"/>
              <a:t>identity</a:t>
            </a:r>
          </a:p>
          <a:p>
            <a:pPr lvl="2"/>
            <a:r>
              <a:rPr lang="en-US" dirty="0" smtClean="0"/>
              <a:t>Respect </a:t>
            </a:r>
            <a:endParaRPr lang="en-US" dirty="0"/>
          </a:p>
          <a:p>
            <a:pPr lvl="2"/>
            <a:r>
              <a:rPr lang="en-US" dirty="0" smtClean="0"/>
              <a:t>Recognition of the value of their unique contribution</a:t>
            </a:r>
          </a:p>
          <a:p>
            <a:pPr lvl="2"/>
            <a:r>
              <a:rPr lang="en-US" dirty="0" smtClean="0"/>
              <a:t>Fair compensation</a:t>
            </a:r>
            <a:endParaRPr lang="en-US" dirty="0"/>
          </a:p>
          <a:p>
            <a:pPr lvl="1"/>
            <a:r>
              <a:rPr lang="en-US" dirty="0"/>
              <a:t>Professional practice </a:t>
            </a:r>
            <a:r>
              <a:rPr lang="en-US" dirty="0" smtClean="0"/>
              <a:t>environments</a:t>
            </a:r>
          </a:p>
          <a:p>
            <a:pPr lvl="2"/>
            <a:r>
              <a:rPr lang="en-US" dirty="0" smtClean="0"/>
              <a:t>Education and professional development</a:t>
            </a:r>
          </a:p>
          <a:p>
            <a:pPr lvl="2"/>
            <a:r>
              <a:rPr lang="en-US" dirty="0" smtClean="0"/>
              <a:t>Ownership of practice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8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practical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7" y="1607430"/>
            <a:ext cx="8539995" cy="50060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Recognize professional nurses as professional leaders, not just employees </a:t>
            </a:r>
          </a:p>
          <a:p>
            <a:r>
              <a:rPr lang="en-US" dirty="0" smtClean="0"/>
              <a:t>Build a shared team vision amongst the entire team for the value and importance of nursing practice </a:t>
            </a:r>
          </a:p>
          <a:p>
            <a:r>
              <a:rPr lang="en-US" dirty="0" smtClean="0"/>
              <a:t>Support inclusive behaviors and open communication amongst all team members</a:t>
            </a:r>
          </a:p>
          <a:p>
            <a:r>
              <a:rPr lang="en-US" dirty="0"/>
              <a:t>Create open, focused time for leaders and teams to engage with one another </a:t>
            </a:r>
          </a:p>
          <a:p>
            <a:r>
              <a:rPr lang="en-US" dirty="0"/>
              <a:t>Adjust down-top changes to fit unit needs and have nurses at the table for important decisions about their practice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9400" y="603504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Linnen</a:t>
            </a:r>
            <a:r>
              <a:rPr lang="en-US" i="1" dirty="0"/>
              <a:t> &amp; Rowley 2014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terms and examples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0581" y="1771813"/>
            <a:ext cx="8758970" cy="4476667"/>
          </a:xfrm>
        </p:spPr>
        <p:txBody>
          <a:bodyPr>
            <a:normAutofit/>
          </a:bodyPr>
          <a:lstStyle/>
          <a:p>
            <a:r>
              <a:rPr lang="en-US" dirty="0" smtClean="0"/>
              <a:t>Provide professional development opportunities to empower nurses (and retain them….)</a:t>
            </a:r>
          </a:p>
          <a:p>
            <a:pPr lvl="1"/>
            <a:r>
              <a:rPr lang="en-US" dirty="0" smtClean="0"/>
              <a:t>Children’s </a:t>
            </a:r>
            <a:r>
              <a:rPr lang="en-US" dirty="0" err="1" smtClean="0"/>
              <a:t>HeartLink’s</a:t>
            </a:r>
            <a:r>
              <a:rPr lang="en-US" dirty="0" smtClean="0"/>
              <a:t> </a:t>
            </a:r>
            <a:r>
              <a:rPr lang="en-US" dirty="0" err="1" smtClean="0"/>
              <a:t>BOuNCE</a:t>
            </a:r>
            <a:r>
              <a:rPr lang="en-US" dirty="0" smtClean="0"/>
              <a:t> Project in Cape Town, South Africa</a:t>
            </a:r>
          </a:p>
          <a:p>
            <a:pPr lvl="2">
              <a:defRPr/>
            </a:pPr>
            <a:r>
              <a:rPr lang="en-US" dirty="0" smtClean="0"/>
              <a:t>Demonstrated </a:t>
            </a:r>
            <a:r>
              <a:rPr lang="en-US" dirty="0"/>
              <a:t>improvement in the voluntary turnover rates </a:t>
            </a:r>
            <a:r>
              <a:rPr lang="en-US" dirty="0" smtClean="0"/>
              <a:t>overall, with a high of 35.8% </a:t>
            </a:r>
            <a:r>
              <a:rPr lang="en-US" dirty="0"/>
              <a:t>(2006), to the lowest level of turnover, 6.5% (2008) </a:t>
            </a:r>
          </a:p>
          <a:p>
            <a:pPr lvl="2">
              <a:defRPr/>
            </a:pPr>
            <a:r>
              <a:rPr lang="en-US" dirty="0"/>
              <a:t>In spite of modest variation in turnover over time, there was an overall decrease of 47% in nurse turnover from 2006 to 2010</a:t>
            </a:r>
          </a:p>
          <a:p>
            <a:pPr marL="914400" lvl="2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82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spLocks noChangeArrowheads="1"/>
          </p:cNvSpPr>
          <p:nvPr/>
        </p:nvSpPr>
        <p:spPr bwMode="auto">
          <a:xfrm>
            <a:off x="304801" y="329910"/>
            <a:ext cx="8610600" cy="111789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i="0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Professional Practice Environment</a:t>
            </a:r>
            <a:endParaRPr lang="en-US" sz="3200" b="1" i="0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4572000" y="1447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1219200" y="1676400"/>
            <a:ext cx="6934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2192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5052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143000" y="3276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81534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867400" y="167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304800" y="46482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Orientation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Program</a:t>
            </a:r>
          </a:p>
        </p:txBody>
      </p:sp>
      <p:sp>
        <p:nvSpPr>
          <p:cNvPr id="11" name="Oval 11"/>
          <p:cNvSpPr>
            <a:spLocks noChangeArrowheads="1"/>
          </p:cNvSpPr>
          <p:nvPr/>
        </p:nvSpPr>
        <p:spPr bwMode="auto">
          <a:xfrm>
            <a:off x="228600" y="2057400"/>
            <a:ext cx="1981200" cy="1219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New Hire</a:t>
            </a:r>
          </a:p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Orientation &amp; </a:t>
            </a:r>
          </a:p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Training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590800" y="2057400"/>
            <a:ext cx="1828800" cy="1219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Resource</a:t>
            </a:r>
          </a:p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Development</a:t>
            </a: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4876800" y="2057400"/>
            <a:ext cx="1905000" cy="1219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RN Team </a:t>
            </a:r>
          </a:p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Development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7162800" y="35814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Standards of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Care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304800" y="57150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Novice to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Expert 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304800" y="35814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Preceptor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Training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2667000" y="57150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Skills Fair </a:t>
            </a:r>
          </a:p>
        </p:txBody>
      </p:sp>
      <p:sp>
        <p:nvSpPr>
          <p:cNvPr id="18" name="AutoShape 18"/>
          <p:cNvSpPr>
            <a:spLocks noChangeArrowheads="1"/>
          </p:cNvSpPr>
          <p:nvPr/>
        </p:nvSpPr>
        <p:spPr bwMode="auto">
          <a:xfrm>
            <a:off x="2667000" y="46482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Handbook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Development</a:t>
            </a:r>
          </a:p>
        </p:txBody>
      </p:sp>
      <p:sp>
        <p:nvSpPr>
          <p:cNvPr id="19" name="AutoShape 19"/>
          <p:cNvSpPr>
            <a:spLocks noChangeArrowheads="1"/>
          </p:cNvSpPr>
          <p:nvPr/>
        </p:nvSpPr>
        <p:spPr bwMode="auto">
          <a:xfrm>
            <a:off x="5029200" y="46482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Leadership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Training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5029200" y="57150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Special Roles</a:t>
            </a:r>
          </a:p>
        </p:txBody>
      </p: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4953000" y="3581400"/>
            <a:ext cx="18288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Team 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Building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7162800" y="2057400"/>
            <a:ext cx="1905000" cy="1219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Center of</a:t>
            </a:r>
          </a:p>
          <a:p>
            <a:pPr algn="ctr"/>
            <a:r>
              <a:rPr lang="en-US" sz="2000" b="1" i="0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" charset="0"/>
              </a:rPr>
              <a:t>Excellence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7162800" y="57150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Website</a:t>
            </a:r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auto">
          <a:xfrm>
            <a:off x="7162800" y="46482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Annual</a:t>
            </a:r>
          </a:p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Conference</a:t>
            </a:r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2667000" y="3581400"/>
            <a:ext cx="1752600" cy="838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imes" charset="0"/>
              </a:rPr>
              <a:t>Website</a:t>
            </a:r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143000" y="4419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1143000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3505200" y="4419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3505200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8077200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8077200" y="4419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5867400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3" name="Line 33"/>
          <p:cNvSpPr>
            <a:spLocks noChangeShapeType="1"/>
          </p:cNvSpPr>
          <p:nvPr/>
        </p:nvSpPr>
        <p:spPr bwMode="auto">
          <a:xfrm>
            <a:off x="5867400" y="4419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4" name="Line 34"/>
          <p:cNvSpPr>
            <a:spLocks noChangeShapeType="1"/>
          </p:cNvSpPr>
          <p:nvPr/>
        </p:nvSpPr>
        <p:spPr bwMode="auto">
          <a:xfrm>
            <a:off x="2667000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5" name="Line 35"/>
          <p:cNvSpPr>
            <a:spLocks noChangeShapeType="1"/>
          </p:cNvSpPr>
          <p:nvPr/>
        </p:nvSpPr>
        <p:spPr bwMode="auto">
          <a:xfrm>
            <a:off x="58674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>
            <a:off x="35052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8153400" y="3276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2000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terms and examples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26084" y="1575740"/>
            <a:ext cx="7408333" cy="3450696"/>
          </a:xfrm>
        </p:spPr>
        <p:txBody>
          <a:bodyPr/>
          <a:lstStyle/>
          <a:p>
            <a:r>
              <a:rPr lang="en-US" dirty="0"/>
              <a:t>Support nursing ownership of their clinical practice and encourage nurses to practice to it’s fullest extent</a:t>
            </a:r>
          </a:p>
          <a:p>
            <a:pPr lvl="1"/>
            <a:r>
              <a:rPr lang="en-US" dirty="0"/>
              <a:t>Children’s </a:t>
            </a:r>
            <a:r>
              <a:rPr lang="en-US" dirty="0" err="1" smtClean="0"/>
              <a:t>HeartLink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/>
              <a:t>PEDI </a:t>
            </a:r>
            <a:r>
              <a:rPr lang="en-US" dirty="0" smtClean="0"/>
              <a:t>project</a:t>
            </a:r>
            <a:endParaRPr lang="en-US" dirty="0"/>
          </a:p>
        </p:txBody>
      </p:sp>
      <p:pic>
        <p:nvPicPr>
          <p:cNvPr id="4" name="Picture 3" descr="DSC_085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242" y="3812262"/>
            <a:ext cx="4634883" cy="304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5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DIclipmp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778" y="1"/>
            <a:ext cx="9167778" cy="6876438"/>
          </a:xfrm>
        </p:spPr>
      </p:pic>
    </p:spTree>
    <p:extLst>
      <p:ext uri="{BB962C8B-B14F-4D97-AF65-F5344CB8AC3E}">
        <p14:creationId xmlns:p14="http://schemas.microsoft.com/office/powerpoint/2010/main" val="340591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97"/>
            <a:ext cx="8229600" cy="1143000"/>
          </a:xfrm>
        </p:spPr>
        <p:txBody>
          <a:bodyPr/>
          <a:lstStyle/>
          <a:p>
            <a:r>
              <a:rPr lang="en-US" dirty="0" smtClean="0"/>
              <a:t>Effects of Empowering Nursing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25" y="1237162"/>
            <a:ext cx="8472375" cy="5394025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b="1" dirty="0"/>
              <a:t> </a:t>
            </a:r>
            <a:endParaRPr lang="en-US" sz="5600" b="1" dirty="0"/>
          </a:p>
          <a:p>
            <a:pPr algn="ctr"/>
            <a:r>
              <a:rPr lang="en-US" sz="5600" b="1" dirty="0" err="1"/>
              <a:t>Innova</a:t>
            </a:r>
            <a:r>
              <a:rPr lang="en-US" sz="5600" b="1" dirty="0"/>
              <a:t> Children's Heart Hospital </a:t>
            </a:r>
            <a:br>
              <a:rPr lang="en-US" sz="5600" b="1" dirty="0"/>
            </a:br>
            <a:r>
              <a:rPr lang="en-US" sz="5600" b="1" dirty="0" err="1"/>
              <a:t>Secunderabad</a:t>
            </a:r>
            <a:r>
              <a:rPr lang="en-US" sz="5600" b="1" dirty="0"/>
              <a:t>, India  800 cases/year</a:t>
            </a:r>
          </a:p>
          <a:p>
            <a:pPr marL="0" indent="0" algn="ctr">
              <a:buNone/>
            </a:pPr>
            <a:r>
              <a:rPr lang="en-US" sz="5600" b="1" dirty="0"/>
              <a:t> </a:t>
            </a:r>
          </a:p>
          <a:p>
            <a:pPr algn="ctr"/>
            <a:r>
              <a:rPr lang="en-US" sz="5600" b="1" dirty="0"/>
              <a:t>Amrita Institute of Medical Sciences and Research Centre (AIMS)</a:t>
            </a:r>
            <a:br>
              <a:rPr lang="en-US" sz="5600" b="1" dirty="0"/>
            </a:br>
            <a:r>
              <a:rPr lang="en-US" sz="5600" b="1" dirty="0"/>
              <a:t>Kochi, India 700 cases/</a:t>
            </a:r>
            <a:r>
              <a:rPr lang="en-US" sz="5600" b="1" dirty="0" smtClean="0"/>
              <a:t>year</a:t>
            </a:r>
          </a:p>
          <a:p>
            <a:pPr marL="0" indent="0" algn="ctr">
              <a:buNone/>
            </a:pPr>
            <a:r>
              <a:rPr lang="en-US" sz="5600" b="1" dirty="0"/>
              <a:t> </a:t>
            </a:r>
          </a:p>
          <a:p>
            <a:pPr algn="ctr"/>
            <a:r>
              <a:rPr lang="en-US" sz="5600" b="1" dirty="0"/>
              <a:t>First Hospital of Lanzhou University, </a:t>
            </a:r>
            <a:br>
              <a:rPr lang="en-US" sz="5600" b="1" dirty="0"/>
            </a:br>
            <a:r>
              <a:rPr lang="en-US" sz="5600" b="1" dirty="0"/>
              <a:t>Lanzhou, China 200 cases/year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 err="1"/>
              <a:t>Institut</a:t>
            </a:r>
            <a:r>
              <a:rPr lang="en-US" sz="5600" b="1" dirty="0"/>
              <a:t> </a:t>
            </a:r>
            <a:r>
              <a:rPr lang="en-US" sz="5600" b="1" dirty="0" err="1"/>
              <a:t>Jantung</a:t>
            </a:r>
            <a:r>
              <a:rPr lang="en-US" sz="5600" b="1" dirty="0"/>
              <a:t> Negara (IJN)/ National Heart Institute</a:t>
            </a:r>
            <a:br>
              <a:rPr lang="en-US" sz="5600" b="1" dirty="0"/>
            </a:br>
            <a:r>
              <a:rPr lang="en-US" sz="5600" b="1" dirty="0"/>
              <a:t>Kuala Lumpur, Malaysia 900 cases/</a:t>
            </a:r>
            <a:r>
              <a:rPr lang="en-US" sz="5600" b="1" dirty="0" smtClean="0"/>
              <a:t>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 err="1"/>
              <a:t>Narayana</a:t>
            </a:r>
            <a:r>
              <a:rPr lang="en-US" sz="5600" b="1" dirty="0"/>
              <a:t> </a:t>
            </a:r>
            <a:r>
              <a:rPr lang="en-US" sz="5600" b="1" dirty="0" err="1"/>
              <a:t>Hrudayalaya</a:t>
            </a:r>
            <a:r>
              <a:rPr lang="en-US" sz="5600" b="1" dirty="0"/>
              <a:t> Hospital</a:t>
            </a:r>
            <a:br>
              <a:rPr lang="en-US" sz="5600" b="1" dirty="0"/>
            </a:br>
            <a:r>
              <a:rPr lang="en-US" sz="5600" b="1" dirty="0"/>
              <a:t>Bangalore, India 3000 cases/year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 err="1"/>
              <a:t>Nhi</a:t>
            </a:r>
            <a:r>
              <a:rPr lang="en-US" sz="5600" b="1" dirty="0"/>
              <a:t> Dong 1 (Children's Hospital #1)</a:t>
            </a:r>
            <a:br>
              <a:rPr lang="en-US" sz="5600" b="1" dirty="0"/>
            </a:br>
            <a:r>
              <a:rPr lang="en-US" sz="5600" b="1" dirty="0"/>
              <a:t>Ho Chi Minh City, Vietnam 300 cases/year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/>
              <a:t>The West China Hospital #1/Sichuan University</a:t>
            </a:r>
            <a:br>
              <a:rPr lang="en-US" sz="5600" b="1" dirty="0"/>
            </a:br>
            <a:r>
              <a:rPr lang="en-US" sz="5600" b="1" dirty="0"/>
              <a:t>Chengdu, Sichuan 600 cases/year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/>
              <a:t>Shanghai Children's Medical Center</a:t>
            </a:r>
            <a:br>
              <a:rPr lang="en-US" sz="5600" b="1" dirty="0"/>
            </a:br>
            <a:r>
              <a:rPr lang="en-US" sz="5600" b="1" dirty="0"/>
              <a:t>Shanghai, China 2500 cases/</a:t>
            </a:r>
            <a:r>
              <a:rPr lang="en-US" sz="5600" b="1" dirty="0" smtClean="0"/>
              <a:t>year</a:t>
            </a:r>
          </a:p>
          <a:p>
            <a:pPr marL="0" indent="0" algn="ctr">
              <a:buNone/>
            </a:pPr>
            <a:endParaRPr lang="en-US" sz="5600" b="1" dirty="0"/>
          </a:p>
          <a:p>
            <a:pPr algn="ctr"/>
            <a:r>
              <a:rPr lang="en-US" sz="5600" b="1" dirty="0"/>
              <a:t>Hospital do </a:t>
            </a:r>
            <a:r>
              <a:rPr lang="en-US" sz="5600" b="1" dirty="0" err="1"/>
              <a:t>Crianca</a:t>
            </a:r>
            <a:r>
              <a:rPr lang="en-US" sz="5600" b="1" dirty="0"/>
              <a:t> e </a:t>
            </a:r>
            <a:r>
              <a:rPr lang="en-US" sz="5600" b="1" dirty="0" err="1"/>
              <a:t>Maternidade</a:t>
            </a:r>
            <a:r>
              <a:rPr lang="en-US" sz="5600" b="1" dirty="0"/>
              <a:t>/Hospital de Base </a:t>
            </a:r>
            <a:br>
              <a:rPr lang="en-US" sz="5600" b="1" dirty="0"/>
            </a:br>
            <a:r>
              <a:rPr lang="en-US" sz="5600" b="1" dirty="0"/>
              <a:t>São José do Rio </a:t>
            </a:r>
            <a:r>
              <a:rPr lang="en-US" sz="5600" b="1" dirty="0" err="1"/>
              <a:t>Preto</a:t>
            </a:r>
            <a:r>
              <a:rPr lang="en-US" sz="5600" b="1" dirty="0"/>
              <a:t>, Brazil 120 cases/year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4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3" name="Content Placeholder 12"/>
          <p:cNvSpPr txBox="1">
            <a:spLocks/>
          </p:cNvSpPr>
          <p:nvPr/>
        </p:nvSpPr>
        <p:spPr>
          <a:xfrm>
            <a:off x="457199" y="1620518"/>
            <a:ext cx="8345565" cy="4653512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Examples of Nurse Practitioner Outcomes: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Reduced ICU length of stay from 4.08 to 3.28 days (p=0.019) and incidence of UTIs (p=0.0001) with use of NPs in adult ICUs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Academic oncologists collaborating with NPs had increased productivity (58 visits/week vs. 51 visits/week), higher efficiency (70% to 92%), more time for complex cases (73% to 87%), and an overall improvement in patient care (69% to 88%)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25208" y="5950864"/>
            <a:ext cx="671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charset="0"/>
              </a:rPr>
              <a:t>Gillard et al. (2011); </a:t>
            </a:r>
            <a:r>
              <a:rPr lang="en-US" dirty="0" err="1">
                <a:latin typeface="Calibri" charset="0"/>
              </a:rPr>
              <a:t>Polansky</a:t>
            </a:r>
            <a:r>
              <a:rPr lang="en-US" dirty="0">
                <a:latin typeface="Calibri" charset="0"/>
              </a:rPr>
              <a:t>, Ross, &amp; </a:t>
            </a:r>
            <a:r>
              <a:rPr lang="en-US" dirty="0" err="1">
                <a:latin typeface="Calibri" charset="0"/>
              </a:rPr>
              <a:t>Coningol</a:t>
            </a:r>
            <a:r>
              <a:rPr lang="en-US" dirty="0">
                <a:latin typeface="Calibri" charset="0"/>
              </a:rPr>
              <a:t> (2010) </a:t>
            </a:r>
          </a:p>
          <a:p>
            <a:endParaRPr lang="en-US" dirty="0"/>
          </a:p>
        </p:txBody>
      </p:sp>
      <p:pic>
        <p:nvPicPr>
          <p:cNvPr id="5" name="Picture 4" descr="samlog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539" y="4995020"/>
            <a:ext cx="4266985" cy="60524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0465686"/>
              </p:ext>
            </p:extLst>
          </p:nvPr>
        </p:nvGraphicFramePr>
        <p:xfrm>
          <a:off x="583828" y="1694035"/>
          <a:ext cx="6640654" cy="42568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198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Definition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46" y="1481749"/>
            <a:ext cx="7408333" cy="3450696"/>
          </a:xfrm>
        </p:spPr>
        <p:txBody>
          <a:bodyPr>
            <a:normAutofit/>
          </a:bodyPr>
          <a:lstStyle/>
          <a:p>
            <a:r>
              <a:rPr lang="en-US" sz="3600" b="1" dirty="0" err="1" smtClean="0"/>
              <a:t>Em-pow-er-ment</a:t>
            </a:r>
            <a:r>
              <a:rPr lang="en-US" sz="3600" b="1" dirty="0" smtClean="0"/>
              <a:t> </a:t>
            </a:r>
            <a:endParaRPr lang="en-US" sz="3600" dirty="0"/>
          </a:p>
          <a:p>
            <a:pPr lvl="1"/>
            <a:r>
              <a:rPr lang="en-US" dirty="0" smtClean="0"/>
              <a:t> </a:t>
            </a:r>
            <a:r>
              <a:rPr lang="en-US" dirty="0"/>
              <a:t>to give official authority or legal power </a:t>
            </a:r>
            <a:r>
              <a:rPr lang="en-US" dirty="0" smtClean="0"/>
              <a:t>to</a:t>
            </a:r>
          </a:p>
          <a:p>
            <a:pPr lvl="2"/>
            <a:r>
              <a:rPr lang="en-US" i="1" dirty="0" smtClean="0"/>
              <a:t>empowered</a:t>
            </a:r>
            <a:r>
              <a:rPr lang="en-US" dirty="0" smtClean="0"/>
              <a:t> </a:t>
            </a:r>
            <a:r>
              <a:rPr lang="en-US" dirty="0"/>
              <a:t>her attorney to act on her </a:t>
            </a:r>
            <a:r>
              <a:rPr lang="en-US" dirty="0" smtClean="0"/>
              <a:t>behalf</a:t>
            </a:r>
            <a:endParaRPr lang="en-US" dirty="0"/>
          </a:p>
          <a:p>
            <a:pPr lvl="1"/>
            <a:r>
              <a:rPr lang="en-US" dirty="0" smtClean="0"/>
              <a:t>to </a:t>
            </a:r>
            <a:r>
              <a:rPr lang="en-US" dirty="0"/>
              <a:t>promote the self-actualization or influence of </a:t>
            </a:r>
            <a:endParaRPr lang="en-US" dirty="0" smtClean="0"/>
          </a:p>
          <a:p>
            <a:pPr lvl="2"/>
            <a:r>
              <a:rPr lang="en-US" dirty="0" smtClean="0"/>
              <a:t>women's </a:t>
            </a:r>
            <a:r>
              <a:rPr lang="en-US" dirty="0"/>
              <a:t>movement has been inspiring and </a:t>
            </a:r>
            <a:r>
              <a:rPr lang="en-US" i="1" dirty="0"/>
              <a:t>empowering</a:t>
            </a:r>
            <a:r>
              <a:rPr lang="en-US" dirty="0"/>
              <a:t> </a:t>
            </a:r>
            <a:r>
              <a:rPr lang="en-US" dirty="0" smtClean="0"/>
              <a:t>to women </a:t>
            </a:r>
            <a:r>
              <a:rPr lang="en-US" dirty="0"/>
              <a:t>— </a:t>
            </a:r>
            <a:r>
              <a:rPr lang="en-US" i="1" dirty="0"/>
              <a:t>Ron </a:t>
            </a:r>
            <a:r>
              <a:rPr lang="en-US" i="1" dirty="0" smtClean="0"/>
              <a:t>Hansen</a:t>
            </a:r>
          </a:p>
          <a:p>
            <a:pPr marL="627063" lvl="2" indent="0">
              <a:buNone/>
            </a:pPr>
            <a:endParaRPr lang="en-US" dirty="0"/>
          </a:p>
        </p:txBody>
      </p:sp>
      <p:pic>
        <p:nvPicPr>
          <p:cNvPr id="4" name="Picture 3" descr="Stable_Blocks-300x23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142" y="4598765"/>
            <a:ext cx="2835858" cy="2259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37808" y="467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07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076" y="338328"/>
            <a:ext cx="8959924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Leadership to Culture Change –</a:t>
            </a:r>
            <a:br>
              <a:rPr lang="en-US" dirty="0" smtClean="0"/>
            </a:br>
            <a:r>
              <a:rPr lang="en-US" dirty="0" smtClean="0"/>
              <a:t>Support for Nurse Empowerment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Promoting key leadership skills for physicians, administrators, and nurses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6357" y="2961126"/>
            <a:ext cx="2642289" cy="384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0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Future of Nursing:  Leading Change, Advancing Health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075433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814457"/>
            <a:ext cx="4038600" cy="4525963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"A leader....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Has followers  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Has a relationship with them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Guides and goes with them to places they've never been before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If you think you're leading and no one is following you, then you're just out for a wal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k</a:t>
            </a:r>
            <a:r>
              <a:rPr lang="en-US" b="1" dirty="0" smtClean="0">
                <a:solidFill>
                  <a:srgbClr val="000000"/>
                </a:solidFill>
              </a:rPr>
              <a:t>"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463947" y="5648996"/>
            <a:ext cx="4953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/>
              <a:t>Barry Posner, PhD</a:t>
            </a:r>
          </a:p>
          <a:p>
            <a:pPr eaLnBrk="1" hangingPunct="1"/>
            <a:endParaRPr lang="en-US" sz="1800" dirty="0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8544" y="2668662"/>
            <a:ext cx="4095255" cy="27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3055" y="5926015"/>
            <a:ext cx="265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ea typeface="ＭＳ Ｐゴシック" pitchFamily="-111" charset="-128"/>
                <a:cs typeface="ＭＳ Ｐゴシック" pitchFamily="-111" charset="-128"/>
              </a:rPr>
              <a:t>Institute of Medicine 2011 </a:t>
            </a:r>
          </a:p>
        </p:txBody>
      </p:sp>
    </p:spTree>
    <p:extLst>
      <p:ext uri="{BB962C8B-B14F-4D97-AF65-F5344CB8AC3E}">
        <p14:creationId xmlns:p14="http://schemas.microsoft.com/office/powerpoint/2010/main" val="32125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3374" y="0"/>
            <a:ext cx="10475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33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The Future of Nursing:  Leading Change, Advancing Health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764020"/>
            <a:ext cx="7558637" cy="3766129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ja-JP" altLang="en-US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ea typeface="ＭＳ Ｐゴシック" charset="0"/>
                <a:cs typeface="ＭＳ Ｐゴシック" charset="0"/>
              </a:rPr>
              <a:t>…ensure nurses can practice to the full extent of their education and </a:t>
            </a:r>
            <a:r>
              <a:rPr lang="en-US" altLang="ja-JP" dirty="0" smtClean="0">
                <a:ea typeface="ＭＳ Ｐゴシック" charset="0"/>
                <a:cs typeface="ＭＳ Ｐゴシック" charset="0"/>
              </a:rPr>
              <a:t>training,</a:t>
            </a:r>
            <a:endParaRPr lang="en-US" altLang="ja-JP" dirty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  <a:cs typeface="ＭＳ Ｐゴシック" charset="0"/>
              </a:rPr>
              <a:t>Improve nursing education and training through an improved education system that promotes seamless </a:t>
            </a:r>
            <a:r>
              <a:rPr lang="en-US">
                <a:ea typeface="ＭＳ Ｐゴシック" charset="0"/>
                <a:cs typeface="ＭＳ Ｐゴシック" charset="0"/>
              </a:rPr>
              <a:t>academic </a:t>
            </a:r>
            <a:r>
              <a:rPr lang="en-US" smtClean="0">
                <a:ea typeface="ＭＳ Ｐゴシック" charset="0"/>
                <a:cs typeface="ＭＳ Ｐゴシック" charset="0"/>
              </a:rPr>
              <a:t>progression,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ea typeface="ＭＳ Ｐゴシック" charset="0"/>
                <a:cs typeface="ＭＳ Ｐゴシック" charset="0"/>
              </a:rPr>
              <a:t>Provide opportunities for nurses to assume leadership positions and serve as full partners in health care redesign and improvement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efforts…”</a:t>
            </a:r>
            <a:endParaRPr lang="en-US" dirty="0"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2067" y="5797437"/>
            <a:ext cx="7043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ea typeface="ＭＳ Ｐゴシック" pitchFamily="-111" charset="-128"/>
                <a:cs typeface="ＭＳ Ｐゴシック" pitchFamily="-111" charset="-128"/>
              </a:rPr>
              <a:t>Institute of Medicine 2011 </a:t>
            </a:r>
            <a:endParaRPr lang="en-US" sz="1600" dirty="0">
              <a:ea typeface="ＭＳ Ｐゴシック" pitchFamily="-111" charset="-128"/>
              <a:cs typeface="ＭＳ Ｐゴシック" pitchFamily="-111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23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Essential Components of Nurse Empowerment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Collaborative working relationships</a:t>
            </a:r>
          </a:p>
          <a:p>
            <a:pPr lvl="1"/>
            <a:r>
              <a:rPr lang="en-US" dirty="0" smtClean="0"/>
              <a:t>Direct supervisors</a:t>
            </a:r>
          </a:p>
          <a:p>
            <a:pPr lvl="1"/>
            <a:r>
              <a:rPr lang="en-US" dirty="0" smtClean="0"/>
              <a:t>Close colleagues </a:t>
            </a:r>
          </a:p>
          <a:p>
            <a:pPr lvl="1"/>
            <a:r>
              <a:rPr lang="en-US" dirty="0" smtClean="0"/>
              <a:t>Physicians</a:t>
            </a:r>
          </a:p>
          <a:p>
            <a:r>
              <a:rPr lang="en-US" dirty="0" smtClean="0"/>
              <a:t>Positive professional identity</a:t>
            </a:r>
          </a:p>
          <a:p>
            <a:r>
              <a:rPr lang="en-US" dirty="0" smtClean="0"/>
              <a:t>Professional practice environments</a:t>
            </a:r>
          </a:p>
          <a:p>
            <a:pPr marL="553720" lvl="2"/>
            <a:r>
              <a:rPr lang="en-US" b="1" dirty="0">
                <a:solidFill>
                  <a:srgbClr val="FF0000"/>
                </a:solidFill>
              </a:rPr>
              <a:t>Wang &amp; Liu (2013) found professional practice environments and empowering nurses psychologically increased nurse </a:t>
            </a:r>
            <a:r>
              <a:rPr lang="en-US" b="1" dirty="0" smtClean="0">
                <a:solidFill>
                  <a:srgbClr val="FF0000"/>
                </a:solidFill>
              </a:rPr>
              <a:t>engagement at work </a:t>
            </a:r>
            <a:r>
              <a:rPr lang="en-US" b="1" dirty="0">
                <a:solidFill>
                  <a:srgbClr val="FF0000"/>
                </a:solidFill>
              </a:rPr>
              <a:t>(n=300; 2 tertiary hospitals in Tianjin, China)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269" y="2177142"/>
            <a:ext cx="2830073" cy="18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nurses feel empowered?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751" y="3101290"/>
            <a:ext cx="8229600" cy="4525963"/>
          </a:xfrm>
        </p:spPr>
        <p:txBody>
          <a:bodyPr/>
          <a:lstStyle/>
          <a:p>
            <a:r>
              <a:rPr lang="en-US" dirty="0" err="1" smtClean="0"/>
              <a:t>Wahlin</a:t>
            </a:r>
            <a:r>
              <a:rPr lang="en-US" dirty="0" smtClean="0"/>
              <a:t> and associates (2010) found ICU staff felt empowered by:</a:t>
            </a:r>
          </a:p>
          <a:p>
            <a:pPr lvl="1"/>
            <a:r>
              <a:rPr lang="en-US" dirty="0" smtClean="0"/>
              <a:t>Internal processes – feelings of doing good, increased self-esteem/self-confidence, increased knowledge &amp; skills</a:t>
            </a:r>
          </a:p>
          <a:p>
            <a:pPr lvl="1"/>
            <a:r>
              <a:rPr lang="en-US" dirty="0" smtClean="0"/>
              <a:t>External processes—nourishing meetings, well-functioning teamwork, good atmosphere</a:t>
            </a:r>
          </a:p>
        </p:txBody>
      </p:sp>
      <p:pic>
        <p:nvPicPr>
          <p:cNvPr id="4" name="Picture 3" descr="th-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5459" y="1107201"/>
            <a:ext cx="2968965" cy="205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4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makes nurses feel empowered?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61" y="1299335"/>
            <a:ext cx="8569191" cy="527033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Professional practice environments</a:t>
            </a:r>
          </a:p>
          <a:p>
            <a:r>
              <a:rPr lang="en-US" dirty="0" smtClean="0"/>
              <a:t>A study of 1104 Chinese nurses reveal 37% experienced </a:t>
            </a:r>
            <a:r>
              <a:rPr lang="en-US" dirty="0"/>
              <a:t>high </a:t>
            </a:r>
            <a:r>
              <a:rPr lang="en-US" dirty="0" smtClean="0"/>
              <a:t>burnout and </a:t>
            </a:r>
            <a:r>
              <a:rPr lang="en-US" dirty="0"/>
              <a:t>54% were dissatisfied with their </a:t>
            </a:r>
            <a:r>
              <a:rPr lang="en-US" dirty="0" smtClean="0"/>
              <a:t>jobs</a:t>
            </a:r>
            <a:r>
              <a:rPr lang="en-US" dirty="0"/>
              <a:t>. (</a:t>
            </a:r>
            <a:r>
              <a:rPr lang="en-US" i="1" dirty="0"/>
              <a:t>Liu et al., 2012</a:t>
            </a:r>
            <a:r>
              <a:rPr lang="en-US" dirty="0" smtClean="0"/>
              <a:t>) </a:t>
            </a:r>
          </a:p>
          <a:p>
            <a:r>
              <a:rPr lang="en-US" dirty="0" smtClean="0"/>
              <a:t>Improving </a:t>
            </a:r>
            <a:r>
              <a:rPr lang="en-US" dirty="0"/>
              <a:t>nurses' work environments from poor to better was associated with a 50% decrease in job dissatisfaction and a 33% decrease in job-related burnout among </a:t>
            </a:r>
            <a:r>
              <a:rPr lang="en-US" dirty="0" smtClean="0"/>
              <a:t>nurses. (</a:t>
            </a:r>
            <a:r>
              <a:rPr lang="en-US" i="1" dirty="0" smtClean="0"/>
              <a:t>Liu et al., 2012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Empowering work conditions will likely result in a personal sense </a:t>
            </a:r>
            <a:r>
              <a:rPr lang="en-US" smtClean="0"/>
              <a:t>of empowerment. </a:t>
            </a:r>
            <a:r>
              <a:rPr lang="en-US" dirty="0"/>
              <a:t>(</a:t>
            </a:r>
            <a:r>
              <a:rPr lang="en-US" i="1" dirty="0" err="1"/>
              <a:t>Spreitzer</a:t>
            </a:r>
            <a:r>
              <a:rPr lang="en-US" i="1" dirty="0"/>
              <a:t>, 1995</a:t>
            </a:r>
            <a:r>
              <a:rPr lang="en-US" dirty="0" smtClean="0"/>
              <a:t>)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onfidence, meaningfulness, and feeling of being able to have an impact on the organization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6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Why is nurse empowerment important for patients?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7" y="1576720"/>
            <a:ext cx="8612988" cy="473015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Positive correlation between nurses’ perceptions of empowerment and patient satisfaction (</a:t>
            </a:r>
            <a:r>
              <a:rPr lang="en-US" i="1" dirty="0" smtClean="0"/>
              <a:t>Donahue et al., 2008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Can </a:t>
            </a:r>
            <a:r>
              <a:rPr lang="en-US" dirty="0"/>
              <a:t>have a positive influence on patient </a:t>
            </a:r>
            <a:r>
              <a:rPr lang="en-US" dirty="0" smtClean="0"/>
              <a:t>outcomes through: </a:t>
            </a:r>
            <a:r>
              <a:rPr lang="en-US" i="1" dirty="0" smtClean="0"/>
              <a:t>(</a:t>
            </a:r>
            <a:r>
              <a:rPr lang="en-US" i="1" dirty="0" err="1"/>
              <a:t>Laschinger</a:t>
            </a:r>
            <a:r>
              <a:rPr lang="en-US" i="1" dirty="0"/>
              <a:t> &amp; </a:t>
            </a:r>
            <a:r>
              <a:rPr lang="en-US" i="1" dirty="0" err="1"/>
              <a:t>Finegan</a:t>
            </a:r>
            <a:r>
              <a:rPr lang="en-US" i="1" dirty="0"/>
              <a:t>, 2005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Enhanced technical </a:t>
            </a:r>
            <a:r>
              <a:rPr lang="en-US" dirty="0"/>
              <a:t>and interpersonal competence</a:t>
            </a:r>
          </a:p>
          <a:p>
            <a:pPr lvl="1"/>
            <a:r>
              <a:rPr lang="en-US" dirty="0"/>
              <a:t>Ability to convey health care </a:t>
            </a:r>
            <a:r>
              <a:rPr lang="en-US" dirty="0" smtClean="0"/>
              <a:t>information</a:t>
            </a:r>
          </a:p>
          <a:p>
            <a:r>
              <a:rPr lang="en-US" dirty="0" smtClean="0"/>
              <a:t>Quality of care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ospital acquired infections</a:t>
            </a:r>
          </a:p>
          <a:p>
            <a:pPr lvl="2"/>
            <a:r>
              <a:rPr lang="en-US" dirty="0"/>
              <a:t>Compared with nurses working in poor work environments, nurses working in better work environments were </a:t>
            </a:r>
            <a:r>
              <a:rPr lang="en-US" i="1" dirty="0">
                <a:solidFill>
                  <a:srgbClr val="FF0000"/>
                </a:solidFill>
              </a:rPr>
              <a:t>36% to 41% less likely to report that health care-associated infections occurred </a:t>
            </a:r>
            <a:r>
              <a:rPr lang="en-US" i="1" dirty="0" smtClean="0">
                <a:solidFill>
                  <a:srgbClr val="FF0000"/>
                </a:solidFill>
              </a:rPr>
              <a:t>frequently </a:t>
            </a:r>
            <a:r>
              <a:rPr lang="en-US" dirty="0" smtClean="0"/>
              <a:t>(</a:t>
            </a:r>
            <a:r>
              <a:rPr lang="en-US" i="1" dirty="0" smtClean="0"/>
              <a:t>Kelly et al., 2013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Why is nurse empowerment important for nurses?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7902"/>
            <a:ext cx="8229599" cy="448197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It conveys a sense of respect and importance of their role on the interdisciplinary team </a:t>
            </a:r>
          </a:p>
          <a:p>
            <a:pPr lvl="1"/>
            <a:r>
              <a:rPr lang="en-US" dirty="0" smtClean="0"/>
              <a:t>Many nurses feel they do not receive respect they deserve in hospital settings (</a:t>
            </a:r>
            <a:r>
              <a:rPr lang="en-US" i="1" dirty="0" smtClean="0"/>
              <a:t>Faulkner &amp; </a:t>
            </a:r>
            <a:r>
              <a:rPr lang="en-US" i="1" dirty="0" err="1" smtClean="0"/>
              <a:t>Laschinger</a:t>
            </a:r>
            <a:r>
              <a:rPr lang="en-US" i="1" dirty="0" smtClean="0"/>
              <a:t>, 2008</a:t>
            </a:r>
            <a:r>
              <a:rPr lang="en-US" dirty="0" smtClean="0"/>
              <a:t>)</a:t>
            </a:r>
          </a:p>
          <a:p>
            <a:r>
              <a:rPr lang="en-US" dirty="0" smtClean="0"/>
              <a:t>Lack of respect has been identified as a key factor affecting quality of nurses work life (</a:t>
            </a:r>
            <a:r>
              <a:rPr lang="en-US" i="1" dirty="0" smtClean="0"/>
              <a:t>Milton, 2005; </a:t>
            </a:r>
            <a:r>
              <a:rPr lang="en-US" i="1" dirty="0" err="1" smtClean="0"/>
              <a:t>Laschinger</a:t>
            </a:r>
            <a:r>
              <a:rPr lang="en-US" i="1" dirty="0" smtClean="0"/>
              <a:t>, 2004</a:t>
            </a:r>
            <a:r>
              <a:rPr lang="en-US" dirty="0" smtClean="0"/>
              <a:t>) and has been shown to be associated with: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oor job performance</a:t>
            </a:r>
          </a:p>
          <a:p>
            <a:pPr lvl="1"/>
            <a:r>
              <a:rPr lang="en-US" dirty="0" smtClean="0"/>
              <a:t>Lower perceptions of quality of care by nurses, physicians, and patients</a:t>
            </a:r>
          </a:p>
        </p:txBody>
      </p:sp>
    </p:spTree>
    <p:extLst>
      <p:ext uri="{BB962C8B-B14F-4D97-AF65-F5344CB8AC3E}">
        <p14:creationId xmlns:p14="http://schemas.microsoft.com/office/powerpoint/2010/main" val="331078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Why is nurse empowerment important for you?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188" y="1605918"/>
            <a:ext cx="8934150" cy="493454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Expert nurses make life better for all of us</a:t>
            </a:r>
            <a:r>
              <a:rPr lang="en-US" dirty="0" smtClean="0"/>
              <a:t>! </a:t>
            </a:r>
            <a:endParaRPr lang="en-US" dirty="0"/>
          </a:p>
          <a:p>
            <a:r>
              <a:rPr lang="en-US" u="sng" dirty="0" smtClean="0"/>
              <a:t>Experienced nurses provide expert care to our patients</a:t>
            </a:r>
          </a:p>
          <a:p>
            <a:pPr lvl="1"/>
            <a:r>
              <a:rPr lang="en-US" dirty="0" smtClean="0"/>
              <a:t>The odds of death increased with an increase in pediatric cardiac ICU nurses with less than 2 years experience  – </a:t>
            </a:r>
            <a:r>
              <a:rPr lang="en-US" b="1" dirty="0" smtClean="0"/>
              <a:t>nursing clinical experience was independently associated with mortality (</a:t>
            </a:r>
            <a:r>
              <a:rPr lang="en-US" b="1" i="1" dirty="0" smtClean="0"/>
              <a:t>Hickey et al., 2013</a:t>
            </a:r>
            <a:r>
              <a:rPr lang="en-US" b="1" dirty="0" smtClean="0"/>
              <a:t>)   </a:t>
            </a:r>
          </a:p>
          <a:p>
            <a:r>
              <a:rPr lang="en-US" dirty="0" smtClean="0"/>
              <a:t>Cultures that empower nurses through supporting </a:t>
            </a:r>
            <a:r>
              <a:rPr lang="en-US" dirty="0"/>
              <a:t>autonomy, control over </a:t>
            </a:r>
            <a:r>
              <a:rPr lang="en-US" dirty="0" smtClean="0"/>
              <a:t>their practice </a:t>
            </a:r>
            <a:r>
              <a:rPr lang="en-US" dirty="0"/>
              <a:t>environment, and collaborative relationships can be successful in </a:t>
            </a:r>
            <a:r>
              <a:rPr lang="en-US" u="sng" dirty="0"/>
              <a:t>attracting and retaining </a:t>
            </a:r>
            <a:r>
              <a:rPr lang="en-US" u="sng" dirty="0" smtClean="0"/>
              <a:t>nurses</a:t>
            </a:r>
          </a:p>
          <a:p>
            <a:endParaRPr lang="en-US" u="sng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20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</TotalTime>
  <Words>1054</Words>
  <Application>Microsoft Office PowerPoint</Application>
  <PresentationFormat>On-screen Show (4:3)</PresentationFormat>
  <Paragraphs>155</Paragraphs>
  <Slides>22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Nurse Empowerment: Why and How?</vt:lpstr>
      <vt:lpstr>Definition</vt:lpstr>
      <vt:lpstr>The Future of Nursing:  Leading Change, Advancing Health</vt:lpstr>
      <vt:lpstr>Essential Components of Nurse Empowerment</vt:lpstr>
      <vt:lpstr>What makes nurses feel empowered?</vt:lpstr>
      <vt:lpstr>What makes nurses feel empowered?</vt:lpstr>
      <vt:lpstr>Why is nurse empowerment important for patients?</vt:lpstr>
      <vt:lpstr>Why is nurse empowerment important for nurses?</vt:lpstr>
      <vt:lpstr>Why is nurse empowerment important for you?</vt:lpstr>
      <vt:lpstr>Nurse Empowerment</vt:lpstr>
      <vt:lpstr>PowerPoint Presentation</vt:lpstr>
      <vt:lpstr>How to empower nurses……</vt:lpstr>
      <vt:lpstr>In practical terms</vt:lpstr>
      <vt:lpstr>Practical terms and examples</vt:lpstr>
      <vt:lpstr>PowerPoint Presentation</vt:lpstr>
      <vt:lpstr>Practical terms and examples</vt:lpstr>
      <vt:lpstr>PowerPoint Presentation</vt:lpstr>
      <vt:lpstr>Effects of Empowering Nursing</vt:lpstr>
      <vt:lpstr>Looking Forward</vt:lpstr>
      <vt:lpstr>Leadership to Culture Change – Support for Nurse Empowerment</vt:lpstr>
      <vt:lpstr>The Future of Nursing:  Leading Change, Advancing Health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Nurse Empowerment: Why and How?</dc:title>
  <dc:creator>sandy staveski</dc:creator>
  <cp:lastModifiedBy>Doherty, Kaitlin</cp:lastModifiedBy>
  <cp:revision>72</cp:revision>
  <dcterms:created xsi:type="dcterms:W3CDTF">2014-01-31T16:30:03Z</dcterms:created>
  <dcterms:modified xsi:type="dcterms:W3CDTF">2015-07-23T13:15:14Z</dcterms:modified>
</cp:coreProperties>
</file>