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6" r:id="rId4"/>
    <p:sldId id="278" r:id="rId5"/>
    <p:sldId id="298" r:id="rId6"/>
    <p:sldId id="297" r:id="rId7"/>
    <p:sldId id="279" r:id="rId8"/>
    <p:sldId id="286" r:id="rId9"/>
    <p:sldId id="272" r:id="rId10"/>
    <p:sldId id="282" r:id="rId11"/>
    <p:sldId id="281" r:id="rId12"/>
    <p:sldId id="284" r:id="rId13"/>
    <p:sldId id="285" r:id="rId14"/>
    <p:sldId id="289" r:id="rId15"/>
    <p:sldId id="287" r:id="rId16"/>
    <p:sldId id="290" r:id="rId17"/>
    <p:sldId id="294" r:id="rId18"/>
    <p:sldId id="292" r:id="rId19"/>
    <p:sldId id="293" r:id="rId20"/>
    <p:sldId id="261" r:id="rId21"/>
    <p:sldId id="273" r:id="rId22"/>
    <p:sldId id="275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6"/>
            <p14:sldId id="271"/>
            <p14:sldId id="276"/>
            <p14:sldId id="278"/>
            <p14:sldId id="298"/>
            <p14:sldId id="297"/>
            <p14:sldId id="279"/>
            <p14:sldId id="286"/>
            <p14:sldId id="272"/>
            <p14:sldId id="282"/>
            <p14:sldId id="281"/>
            <p14:sldId id="284"/>
            <p14:sldId id="285"/>
            <p14:sldId id="289"/>
            <p14:sldId id="287"/>
            <p14:sldId id="290"/>
            <p14:sldId id="294"/>
            <p14:sldId id="292"/>
            <p14:sldId id="293"/>
            <p14:sldId id="261"/>
            <p14:sldId id="273"/>
            <p14:sldId id="275"/>
            <p14:sldId id="295"/>
          </p14:sldIdLst>
        </p14:section>
        <p14:section name="Overview and Objectives" id="{ABA716BF-3A5C-4ADB-94C9-CFEF84EBA240}">
          <p14:sldIdLst/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 snapToGrid="0" snapToObjects="1">
      <p:cViewPr>
        <p:scale>
          <a:sx n="76" d="100"/>
          <a:sy n="76" d="100"/>
        </p:scale>
        <p:origin x="-2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sHai:Desktop:PRESENTATION%20IQIC:CHART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CASES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8.0</c:v>
                </c:pt>
                <c:pt idx="3">
                  <c:v>28.0</c:v>
                </c:pt>
                <c:pt idx="4">
                  <c:v>10.0</c:v>
                </c:pt>
                <c:pt idx="5">
                  <c:v>21.0</c:v>
                </c:pt>
                <c:pt idx="6">
                  <c:v>22.0</c:v>
                </c:pt>
                <c:pt idx="7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TGA DEATH (CASES)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1.0</c:v>
                </c:pt>
                <c:pt idx="1">
                  <c:v>0.0</c:v>
                </c:pt>
                <c:pt idx="2">
                  <c:v>0.0</c:v>
                </c:pt>
                <c:pt idx="3">
                  <c:v>7.0</c:v>
                </c:pt>
                <c:pt idx="4">
                  <c:v>1.0</c:v>
                </c:pt>
                <c:pt idx="5">
                  <c:v>2.0</c:v>
                </c:pt>
                <c:pt idx="6">
                  <c:v>5.0</c:v>
                </c:pt>
                <c:pt idx="7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DEATH (CASES)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2.0</c:v>
                </c:pt>
                <c:pt idx="1">
                  <c:v>1.0</c:v>
                </c:pt>
                <c:pt idx="2">
                  <c:v>5.0</c:v>
                </c:pt>
                <c:pt idx="3">
                  <c:v>15.0</c:v>
                </c:pt>
                <c:pt idx="4">
                  <c:v>5.0</c:v>
                </c:pt>
                <c:pt idx="5">
                  <c:v>2.0</c:v>
                </c:pt>
                <c:pt idx="6">
                  <c:v>12.0</c:v>
                </c:pt>
                <c:pt idx="7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99087848"/>
        <c:axId val="-2003858984"/>
        <c:axId val="0"/>
      </c:bar3DChart>
      <c:catAx>
        <c:axId val="-1999087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03858984"/>
        <c:crosses val="autoZero"/>
        <c:auto val="1"/>
        <c:lblAlgn val="ctr"/>
        <c:lblOffset val="100"/>
        <c:noMultiLvlLbl val="0"/>
      </c:catAx>
      <c:valAx>
        <c:axId val="-2003858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99087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029B1-57EA-8744-8A79-D169D8349DA4}" type="doc">
      <dgm:prSet loTypeId="urn:microsoft.com/office/officeart/2005/8/layout/hProcess9" loCatId="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EBDDA1BA-C435-8844-9A95-673C12BE99CA}">
      <dgm:prSet/>
      <dgm:spPr/>
      <dgm:t>
        <a:bodyPr/>
        <a:lstStyle/>
        <a:p>
          <a:r>
            <a:rPr lang="en-US" b="1" dirty="0" smtClean="0"/>
            <a:t>BAS</a:t>
          </a:r>
          <a:endParaRPr lang="en-US" b="1" dirty="0"/>
        </a:p>
      </dgm:t>
    </dgm:pt>
    <dgm:pt modelId="{C1813E58-BCC3-234A-847A-472C61B9371E}" type="parTrans" cxnId="{5669C4BF-8EEF-8442-84BC-40A76AF3BE05}">
      <dgm:prSet/>
      <dgm:spPr/>
      <dgm:t>
        <a:bodyPr/>
        <a:lstStyle/>
        <a:p>
          <a:endParaRPr lang="en-US"/>
        </a:p>
      </dgm:t>
    </dgm:pt>
    <dgm:pt modelId="{E0BFC960-A5E7-4F4A-8A34-E88B82433BC3}" type="sibTrans" cxnId="{5669C4BF-8EEF-8442-84BC-40A76AF3BE05}">
      <dgm:prSet/>
      <dgm:spPr/>
      <dgm:t>
        <a:bodyPr/>
        <a:lstStyle/>
        <a:p>
          <a:endParaRPr lang="en-US"/>
        </a:p>
      </dgm:t>
    </dgm:pt>
    <dgm:pt modelId="{F9F6BA11-846C-794C-8B07-6B95AC1ED3FE}" type="pres">
      <dgm:prSet presAssocID="{704029B1-57EA-8744-8A79-D169D8349DA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DD6563-ADB4-584F-97EB-2CA0E467AEA4}" type="pres">
      <dgm:prSet presAssocID="{704029B1-57EA-8744-8A79-D169D8349DA4}" presName="arrow" presStyleLbl="bgShp" presStyleIdx="0" presStyleCnt="1" custScaleX="117647" custLinFactNeighborX="54508" custLinFactNeighborY="-1071"/>
      <dgm:spPr/>
      <dgm:t>
        <a:bodyPr/>
        <a:lstStyle/>
        <a:p>
          <a:endParaRPr lang="en-US"/>
        </a:p>
      </dgm:t>
    </dgm:pt>
    <dgm:pt modelId="{B97BE293-27DA-0C4C-AF3D-DF8BB8DF582C}" type="pres">
      <dgm:prSet presAssocID="{704029B1-57EA-8744-8A79-D169D8349DA4}" presName="linearProcess" presStyleCnt="0"/>
      <dgm:spPr/>
      <dgm:t>
        <a:bodyPr/>
        <a:lstStyle/>
        <a:p>
          <a:endParaRPr lang="en-US"/>
        </a:p>
      </dgm:t>
    </dgm:pt>
    <dgm:pt modelId="{DFC576AA-0719-6848-8410-1D2C35547C09}" type="pres">
      <dgm:prSet presAssocID="{EBDDA1BA-C435-8844-9A95-673C12BE99CA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473943-62EE-DD42-B373-BE0EBFCAA118}" type="presOf" srcId="{704029B1-57EA-8744-8A79-D169D8349DA4}" destId="{F9F6BA11-846C-794C-8B07-6B95AC1ED3FE}" srcOrd="0" destOrd="0" presId="urn:microsoft.com/office/officeart/2005/8/layout/hProcess9"/>
    <dgm:cxn modelId="{5669C4BF-8EEF-8442-84BC-40A76AF3BE05}" srcId="{704029B1-57EA-8744-8A79-D169D8349DA4}" destId="{EBDDA1BA-C435-8844-9A95-673C12BE99CA}" srcOrd="0" destOrd="0" parTransId="{C1813E58-BCC3-234A-847A-472C61B9371E}" sibTransId="{E0BFC960-A5E7-4F4A-8A34-E88B82433BC3}"/>
    <dgm:cxn modelId="{2114E607-365F-4047-BEDE-EA055C66D4C3}" type="presOf" srcId="{EBDDA1BA-C435-8844-9A95-673C12BE99CA}" destId="{DFC576AA-0719-6848-8410-1D2C35547C09}" srcOrd="0" destOrd="0" presId="urn:microsoft.com/office/officeart/2005/8/layout/hProcess9"/>
    <dgm:cxn modelId="{2F9DB7F3-2B3A-9D4B-A2D3-E082DD249C2F}" type="presParOf" srcId="{F9F6BA11-846C-794C-8B07-6B95AC1ED3FE}" destId="{7CDD6563-ADB4-584F-97EB-2CA0E467AEA4}" srcOrd="0" destOrd="0" presId="urn:microsoft.com/office/officeart/2005/8/layout/hProcess9"/>
    <dgm:cxn modelId="{198A926A-8563-2643-8AD0-E259406FAFB7}" type="presParOf" srcId="{F9F6BA11-846C-794C-8B07-6B95AC1ED3FE}" destId="{B97BE293-27DA-0C4C-AF3D-DF8BB8DF582C}" srcOrd="1" destOrd="0" presId="urn:microsoft.com/office/officeart/2005/8/layout/hProcess9"/>
    <dgm:cxn modelId="{C11F02D2-8A8E-1142-BF58-E1897D2614D9}" type="presParOf" srcId="{B97BE293-27DA-0C4C-AF3D-DF8BB8DF582C}" destId="{DFC576AA-0719-6848-8410-1D2C35547C0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26E21-A0AE-D442-889A-BF1C439780C6}" type="doc">
      <dgm:prSet loTypeId="urn:microsoft.com/office/officeart/2005/8/layout/hProcess9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16AAB9-F479-074F-8FA5-8AB9C78959C5}">
      <dgm:prSet/>
      <dgm:spPr/>
      <dgm:t>
        <a:bodyPr/>
        <a:lstStyle/>
        <a:p>
          <a:pPr rtl="0"/>
          <a:r>
            <a:rPr lang="en-US" b="1" dirty="0" smtClean="0"/>
            <a:t>PA banding/BT shunt</a:t>
          </a:r>
          <a:endParaRPr lang="en-US" b="1" dirty="0"/>
        </a:p>
      </dgm:t>
    </dgm:pt>
    <dgm:pt modelId="{E969620A-DF96-FE43-AFA0-C5AAD7167B25}" type="parTrans" cxnId="{D9203444-AAFB-1B4E-AE5C-2F8170BB41C6}">
      <dgm:prSet/>
      <dgm:spPr/>
      <dgm:t>
        <a:bodyPr/>
        <a:lstStyle/>
        <a:p>
          <a:endParaRPr lang="en-US"/>
        </a:p>
      </dgm:t>
    </dgm:pt>
    <dgm:pt modelId="{1162A5B4-4520-2E45-B940-9B917FD6B9B6}" type="sibTrans" cxnId="{D9203444-AAFB-1B4E-AE5C-2F8170BB41C6}">
      <dgm:prSet/>
      <dgm:spPr/>
      <dgm:t>
        <a:bodyPr/>
        <a:lstStyle/>
        <a:p>
          <a:endParaRPr lang="en-US"/>
        </a:p>
      </dgm:t>
    </dgm:pt>
    <dgm:pt modelId="{8BCE3CF0-1B42-D847-872F-FD6D36F03F79}" type="pres">
      <dgm:prSet presAssocID="{D3926E21-A0AE-D442-889A-BF1C439780C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3BF2C8-075C-BF41-9D2E-CA3B1608674B}" type="pres">
      <dgm:prSet presAssocID="{D3926E21-A0AE-D442-889A-BF1C439780C6}" presName="arrow" presStyleLbl="bgShp" presStyleIdx="0" presStyleCnt="1" custScaleX="117647"/>
      <dgm:spPr/>
      <dgm:t>
        <a:bodyPr/>
        <a:lstStyle/>
        <a:p>
          <a:endParaRPr lang="en-US"/>
        </a:p>
      </dgm:t>
    </dgm:pt>
    <dgm:pt modelId="{84B56F23-A1C7-0C47-8FD1-FB112931B63A}" type="pres">
      <dgm:prSet presAssocID="{D3926E21-A0AE-D442-889A-BF1C439780C6}" presName="linearProcess" presStyleCnt="0"/>
      <dgm:spPr/>
      <dgm:t>
        <a:bodyPr/>
        <a:lstStyle/>
        <a:p>
          <a:endParaRPr lang="en-US"/>
        </a:p>
      </dgm:t>
    </dgm:pt>
    <dgm:pt modelId="{F20560BD-E523-F746-BE5A-94320A252C20}" type="pres">
      <dgm:prSet presAssocID="{DF16AAB9-F479-074F-8FA5-8AB9C78959C5}" presName="textNode" presStyleLbl="node1" presStyleIdx="0" presStyleCnt="1" custScaleX="92616" custLinFactNeighborX="-9626" custLinFactNeighborY="-2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435E5-F180-B448-A35F-CFF66E645C2B}" type="presOf" srcId="{DF16AAB9-F479-074F-8FA5-8AB9C78959C5}" destId="{F20560BD-E523-F746-BE5A-94320A252C20}" srcOrd="0" destOrd="0" presId="urn:microsoft.com/office/officeart/2005/8/layout/hProcess9"/>
    <dgm:cxn modelId="{991F5982-760D-D045-83ED-A342103318C5}" type="presOf" srcId="{D3926E21-A0AE-D442-889A-BF1C439780C6}" destId="{8BCE3CF0-1B42-D847-872F-FD6D36F03F79}" srcOrd="0" destOrd="0" presId="urn:microsoft.com/office/officeart/2005/8/layout/hProcess9"/>
    <dgm:cxn modelId="{D9203444-AAFB-1B4E-AE5C-2F8170BB41C6}" srcId="{D3926E21-A0AE-D442-889A-BF1C439780C6}" destId="{DF16AAB9-F479-074F-8FA5-8AB9C78959C5}" srcOrd="0" destOrd="0" parTransId="{E969620A-DF96-FE43-AFA0-C5AAD7167B25}" sibTransId="{1162A5B4-4520-2E45-B940-9B917FD6B9B6}"/>
    <dgm:cxn modelId="{5C4B2BE6-EE3E-2843-94EF-CD0C4391FAC3}" type="presParOf" srcId="{8BCE3CF0-1B42-D847-872F-FD6D36F03F79}" destId="{AC3BF2C8-075C-BF41-9D2E-CA3B1608674B}" srcOrd="0" destOrd="0" presId="urn:microsoft.com/office/officeart/2005/8/layout/hProcess9"/>
    <dgm:cxn modelId="{7F6E722E-0F77-264A-9A9B-B2ECF96C57C7}" type="presParOf" srcId="{8BCE3CF0-1B42-D847-872F-FD6D36F03F79}" destId="{84B56F23-A1C7-0C47-8FD1-FB112931B63A}" srcOrd="1" destOrd="0" presId="urn:microsoft.com/office/officeart/2005/8/layout/hProcess9"/>
    <dgm:cxn modelId="{327E8C4A-C954-814E-8AAA-2A8F9DEEF60D}" type="presParOf" srcId="{84B56F23-A1C7-0C47-8FD1-FB112931B63A}" destId="{F20560BD-E523-F746-BE5A-94320A252C2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B13F5-62A0-7544-A33C-1B2BB8042B2B}" type="doc">
      <dgm:prSet loTypeId="urn:microsoft.com/office/officeart/2005/8/layout/hProcess9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54EDF2-7295-6A41-B223-86F11DA45F9A}">
      <dgm:prSet/>
      <dgm:spPr/>
      <dgm:t>
        <a:bodyPr/>
        <a:lstStyle/>
        <a:p>
          <a:pPr rtl="0"/>
          <a:r>
            <a:rPr lang="en-US" b="1" dirty="0" smtClean="0"/>
            <a:t>ASO</a:t>
          </a:r>
          <a:endParaRPr lang="en-US" b="1" dirty="0"/>
        </a:p>
      </dgm:t>
    </dgm:pt>
    <dgm:pt modelId="{3A823BB9-0757-EC44-A0BB-EBFB76E67208}" type="parTrans" cxnId="{27B51A1F-CE1C-4A44-B25D-A0900733FE44}">
      <dgm:prSet/>
      <dgm:spPr/>
      <dgm:t>
        <a:bodyPr/>
        <a:lstStyle/>
        <a:p>
          <a:endParaRPr lang="en-US"/>
        </a:p>
      </dgm:t>
    </dgm:pt>
    <dgm:pt modelId="{D7C51FFE-F18D-CD42-AB6B-722466BE7C06}" type="sibTrans" cxnId="{27B51A1F-CE1C-4A44-B25D-A0900733FE44}">
      <dgm:prSet/>
      <dgm:spPr/>
      <dgm:t>
        <a:bodyPr/>
        <a:lstStyle/>
        <a:p>
          <a:endParaRPr lang="en-US"/>
        </a:p>
      </dgm:t>
    </dgm:pt>
    <dgm:pt modelId="{ABF42C33-D261-E94D-9378-F2F2506BC3BF}" type="pres">
      <dgm:prSet presAssocID="{7C2B13F5-62A0-7544-A33C-1B2BB8042B2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E799E3-82EC-DB48-9D1F-CE2D7705C728}" type="pres">
      <dgm:prSet presAssocID="{7C2B13F5-62A0-7544-A33C-1B2BB8042B2B}" presName="arrow" presStyleLbl="bgShp" presStyleIdx="0" presStyleCnt="1" custScaleX="117647" custLinFactNeighborX="17018" custLinFactNeighborY="0"/>
      <dgm:spPr/>
    </dgm:pt>
    <dgm:pt modelId="{264D291D-694F-9344-8E13-680ABCB2E40D}" type="pres">
      <dgm:prSet presAssocID="{7C2B13F5-62A0-7544-A33C-1B2BB8042B2B}" presName="linearProcess" presStyleCnt="0"/>
      <dgm:spPr/>
    </dgm:pt>
    <dgm:pt modelId="{0612D50D-9A63-084C-8FC4-239C9F0897B3}" type="pres">
      <dgm:prSet presAssocID="{0454EDF2-7295-6A41-B223-86F11DA45F9A}" presName="textNode" presStyleLbl="node1" presStyleIdx="0" presStyleCnt="1" custLinFactNeighborX="-52876" custLinFactNeighborY="2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83A1D-FF3D-264B-950D-158E9A740730}" type="presOf" srcId="{0454EDF2-7295-6A41-B223-86F11DA45F9A}" destId="{0612D50D-9A63-084C-8FC4-239C9F0897B3}" srcOrd="0" destOrd="0" presId="urn:microsoft.com/office/officeart/2005/8/layout/hProcess9"/>
    <dgm:cxn modelId="{7BDEDD6A-8723-AB40-B8D1-A965519A0FA8}" type="presOf" srcId="{7C2B13F5-62A0-7544-A33C-1B2BB8042B2B}" destId="{ABF42C33-D261-E94D-9378-F2F2506BC3BF}" srcOrd="0" destOrd="0" presId="urn:microsoft.com/office/officeart/2005/8/layout/hProcess9"/>
    <dgm:cxn modelId="{27B51A1F-CE1C-4A44-B25D-A0900733FE44}" srcId="{7C2B13F5-62A0-7544-A33C-1B2BB8042B2B}" destId="{0454EDF2-7295-6A41-B223-86F11DA45F9A}" srcOrd="0" destOrd="0" parTransId="{3A823BB9-0757-EC44-A0BB-EBFB76E67208}" sibTransId="{D7C51FFE-F18D-CD42-AB6B-722466BE7C06}"/>
    <dgm:cxn modelId="{FBE0B557-2BFA-034A-9679-D00A9A9C7183}" type="presParOf" srcId="{ABF42C33-D261-E94D-9378-F2F2506BC3BF}" destId="{03E799E3-82EC-DB48-9D1F-CE2D7705C728}" srcOrd="0" destOrd="0" presId="urn:microsoft.com/office/officeart/2005/8/layout/hProcess9"/>
    <dgm:cxn modelId="{7EE875F4-E2AE-564D-85B5-DE6B9610BF8A}" type="presParOf" srcId="{ABF42C33-D261-E94D-9378-F2F2506BC3BF}" destId="{264D291D-694F-9344-8E13-680ABCB2E40D}" srcOrd="1" destOrd="0" presId="urn:microsoft.com/office/officeart/2005/8/layout/hProcess9"/>
    <dgm:cxn modelId="{6B3ED3B2-A893-5342-9A8C-542F3BFC368D}" type="presParOf" srcId="{264D291D-694F-9344-8E13-680ABCB2E40D}" destId="{0612D50D-9A63-084C-8FC4-239C9F0897B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7300ED-972A-3743-A51C-0B74CF9CD19D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9FE092-1A70-A648-99B2-5ECA74A10964}">
      <dgm:prSet phldrT="[Text]" custT="1"/>
      <dgm:spPr/>
      <dgm:t>
        <a:bodyPr/>
        <a:lstStyle/>
        <a:p>
          <a:r>
            <a:rPr lang="en-US" sz="2000" b="1" dirty="0" smtClean="0"/>
            <a:t>Pre-operative care</a:t>
          </a:r>
          <a:endParaRPr lang="en-US" sz="2000" b="1" dirty="0"/>
        </a:p>
      </dgm:t>
    </dgm:pt>
    <dgm:pt modelId="{3C51E935-C940-8047-AC03-E58901CBC353}" type="parTrans" cxnId="{0F545B79-A905-E449-9F80-0D937BD6E7B6}">
      <dgm:prSet/>
      <dgm:spPr/>
      <dgm:t>
        <a:bodyPr/>
        <a:lstStyle/>
        <a:p>
          <a:endParaRPr lang="en-US"/>
        </a:p>
      </dgm:t>
    </dgm:pt>
    <dgm:pt modelId="{DF3F7AF3-639D-7E4C-91C8-EB3BDF8B1450}" type="sibTrans" cxnId="{0F545B79-A905-E449-9F80-0D937BD6E7B6}">
      <dgm:prSet/>
      <dgm:spPr/>
      <dgm:t>
        <a:bodyPr/>
        <a:lstStyle/>
        <a:p>
          <a:endParaRPr lang="en-US"/>
        </a:p>
      </dgm:t>
    </dgm:pt>
    <dgm:pt modelId="{F23A332E-945A-0C4F-8348-C4F02109EF63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600" b="1" dirty="0" smtClean="0"/>
            <a:t>Prenatal diagnosis, location delivery</a:t>
          </a:r>
          <a:endParaRPr lang="en-US" sz="1600" b="1" dirty="0"/>
        </a:p>
      </dgm:t>
    </dgm:pt>
    <dgm:pt modelId="{5D40A21F-80D7-E945-81DD-936BA2FD3646}" type="parTrans" cxnId="{6BE25CE0-459A-A54E-99EF-A8052F66C345}">
      <dgm:prSet/>
      <dgm:spPr/>
      <dgm:t>
        <a:bodyPr/>
        <a:lstStyle/>
        <a:p>
          <a:endParaRPr lang="en-US"/>
        </a:p>
      </dgm:t>
    </dgm:pt>
    <dgm:pt modelId="{B749E854-28C2-5046-89DA-1A03F05B3BAF}" type="sibTrans" cxnId="{6BE25CE0-459A-A54E-99EF-A8052F66C345}">
      <dgm:prSet/>
      <dgm:spPr/>
      <dgm:t>
        <a:bodyPr/>
        <a:lstStyle/>
        <a:p>
          <a:endParaRPr lang="en-US"/>
        </a:p>
      </dgm:t>
    </dgm:pt>
    <dgm:pt modelId="{82B63691-E045-6748-BC0C-1B1913A2221D}">
      <dgm:prSet phldrT="[Text]" custT="1"/>
      <dgm:spPr/>
      <dgm:t>
        <a:bodyPr/>
        <a:lstStyle/>
        <a:p>
          <a:r>
            <a:rPr lang="en-US" sz="2000" b="1" dirty="0" smtClean="0"/>
            <a:t>Cardiac anatomy and </a:t>
          </a:r>
          <a:r>
            <a:rPr lang="en-US" sz="1800" b="1" dirty="0" smtClean="0"/>
            <a:t>physiology</a:t>
          </a:r>
          <a:endParaRPr lang="en-US" sz="1800" b="1" dirty="0"/>
        </a:p>
      </dgm:t>
    </dgm:pt>
    <dgm:pt modelId="{DF980158-1328-074A-9086-183E282B449F}" type="parTrans" cxnId="{A9DADF91-BD77-1645-B782-9FC4478D20DF}">
      <dgm:prSet/>
      <dgm:spPr/>
      <dgm:t>
        <a:bodyPr/>
        <a:lstStyle/>
        <a:p>
          <a:endParaRPr lang="en-US"/>
        </a:p>
      </dgm:t>
    </dgm:pt>
    <dgm:pt modelId="{400EC8E0-EC8A-0743-AEC3-4E8D0FC1A5F6}" type="sibTrans" cxnId="{A9DADF91-BD77-1645-B782-9FC4478D20DF}">
      <dgm:prSet/>
      <dgm:spPr/>
      <dgm:t>
        <a:bodyPr/>
        <a:lstStyle/>
        <a:p>
          <a:endParaRPr lang="en-US"/>
        </a:p>
      </dgm:t>
    </dgm:pt>
    <dgm:pt modelId="{15549D66-7471-4A42-940C-CDF49596B79A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dirty="0" smtClean="0"/>
            <a:t>Coronary arteries</a:t>
          </a:r>
          <a:endParaRPr lang="en-US" sz="1600" b="1" dirty="0"/>
        </a:p>
      </dgm:t>
    </dgm:pt>
    <dgm:pt modelId="{94CA55C9-E1BC-C144-BC4B-0862776F678A}" type="parTrans" cxnId="{672B99A4-EFA4-BC45-823C-568F7691FC45}">
      <dgm:prSet/>
      <dgm:spPr/>
      <dgm:t>
        <a:bodyPr/>
        <a:lstStyle/>
        <a:p>
          <a:endParaRPr lang="en-US"/>
        </a:p>
      </dgm:t>
    </dgm:pt>
    <dgm:pt modelId="{62E629F5-2DE1-6B48-8A68-66500B9FAE69}" type="sibTrans" cxnId="{672B99A4-EFA4-BC45-823C-568F7691FC45}">
      <dgm:prSet/>
      <dgm:spPr/>
      <dgm:t>
        <a:bodyPr/>
        <a:lstStyle/>
        <a:p>
          <a:endParaRPr lang="en-US"/>
        </a:p>
      </dgm:t>
    </dgm:pt>
    <dgm:pt modelId="{647BD3BA-137D-574B-8566-39D7A343F5CB}">
      <dgm:prSet phldrT="[Text]" custT="1"/>
      <dgm:spPr/>
      <dgm:t>
        <a:bodyPr/>
        <a:lstStyle/>
        <a:p>
          <a:r>
            <a:rPr lang="en-US" sz="2000" b="1" dirty="0" smtClean="0"/>
            <a:t>Post-operative care</a:t>
          </a:r>
          <a:endParaRPr lang="en-US" sz="2000" b="1" dirty="0"/>
        </a:p>
      </dgm:t>
    </dgm:pt>
    <dgm:pt modelId="{B7CAFF92-954D-5347-B1B8-4460094EECB7}" type="parTrans" cxnId="{DEB341FA-5679-A54E-BE1C-1BF15E16B074}">
      <dgm:prSet/>
      <dgm:spPr/>
      <dgm:t>
        <a:bodyPr/>
        <a:lstStyle/>
        <a:p>
          <a:endParaRPr lang="en-US"/>
        </a:p>
      </dgm:t>
    </dgm:pt>
    <dgm:pt modelId="{D610718B-A624-7243-8166-3841AC0DB91D}" type="sibTrans" cxnId="{DEB341FA-5679-A54E-BE1C-1BF15E16B074}">
      <dgm:prSet/>
      <dgm:spPr/>
      <dgm:t>
        <a:bodyPr/>
        <a:lstStyle/>
        <a:p>
          <a:endParaRPr lang="en-US"/>
        </a:p>
      </dgm:t>
    </dgm:pt>
    <dgm:pt modelId="{DBE1F928-C2DA-DA40-B3B1-1E5E89AAB3C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dirty="0" smtClean="0"/>
            <a:t>Infection control</a:t>
          </a:r>
          <a:endParaRPr lang="en-US" sz="1600" b="1" dirty="0"/>
        </a:p>
      </dgm:t>
    </dgm:pt>
    <dgm:pt modelId="{98FB9B0F-5D5F-3C41-AC07-6F1AB5538923}" type="parTrans" cxnId="{FBA21041-B259-3349-834B-9A8B384B2755}">
      <dgm:prSet/>
      <dgm:spPr/>
      <dgm:t>
        <a:bodyPr/>
        <a:lstStyle/>
        <a:p>
          <a:endParaRPr lang="en-US"/>
        </a:p>
      </dgm:t>
    </dgm:pt>
    <dgm:pt modelId="{41BE9C75-3742-6041-8893-20F213B54AAD}" type="sibTrans" cxnId="{FBA21041-B259-3349-834B-9A8B384B2755}">
      <dgm:prSet/>
      <dgm:spPr/>
      <dgm:t>
        <a:bodyPr/>
        <a:lstStyle/>
        <a:p>
          <a:endParaRPr lang="en-US"/>
        </a:p>
      </dgm:t>
    </dgm:pt>
    <dgm:pt modelId="{88B4C9FC-4CCB-A84C-9A3E-18DFC2DD06CA}">
      <dgm:prSet phldrT="[Text]" custT="1"/>
      <dgm:spPr/>
      <dgm:t>
        <a:bodyPr/>
        <a:lstStyle/>
        <a:p>
          <a:r>
            <a:rPr lang="en-US" sz="2000" b="1" dirty="0" smtClean="0"/>
            <a:t>Intra-operative factors</a:t>
          </a:r>
          <a:endParaRPr lang="en-US" sz="2000" b="1" dirty="0"/>
        </a:p>
      </dgm:t>
    </dgm:pt>
    <dgm:pt modelId="{577244B8-C3F6-A843-B204-03802EB66351}" type="parTrans" cxnId="{411DF498-610B-2E4F-BC69-A075ED06D093}">
      <dgm:prSet/>
      <dgm:spPr/>
      <dgm:t>
        <a:bodyPr/>
        <a:lstStyle/>
        <a:p>
          <a:endParaRPr lang="en-US"/>
        </a:p>
      </dgm:t>
    </dgm:pt>
    <dgm:pt modelId="{1FF0577B-1CD9-FF44-B300-8A49F2BBE078}" type="sibTrans" cxnId="{411DF498-610B-2E4F-BC69-A075ED06D093}">
      <dgm:prSet/>
      <dgm:spPr/>
      <dgm:t>
        <a:bodyPr/>
        <a:lstStyle/>
        <a:p>
          <a:endParaRPr lang="en-US"/>
        </a:p>
      </dgm:t>
    </dgm:pt>
    <dgm:pt modelId="{7FCF3F75-14C0-6847-8780-7854B3170EBF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600" b="1" dirty="0" smtClean="0"/>
            <a:t>Experience ASO, skill, quality of repair</a:t>
          </a:r>
          <a:endParaRPr lang="en-US" sz="1600" b="1" dirty="0"/>
        </a:p>
      </dgm:t>
    </dgm:pt>
    <dgm:pt modelId="{E235384C-F771-A74D-A65C-D4942AD2007C}" type="parTrans" cxnId="{105702B0-414D-694C-A330-489E0FB837EE}">
      <dgm:prSet/>
      <dgm:spPr/>
      <dgm:t>
        <a:bodyPr/>
        <a:lstStyle/>
        <a:p>
          <a:endParaRPr lang="en-US"/>
        </a:p>
      </dgm:t>
    </dgm:pt>
    <dgm:pt modelId="{402E5B20-F4C5-674C-8CFB-288B8E69467F}" type="sibTrans" cxnId="{105702B0-414D-694C-A330-489E0FB837EE}">
      <dgm:prSet/>
      <dgm:spPr/>
      <dgm:t>
        <a:bodyPr/>
        <a:lstStyle/>
        <a:p>
          <a:endParaRPr lang="en-US"/>
        </a:p>
      </dgm:t>
    </dgm:pt>
    <dgm:pt modelId="{7D315437-08E0-7E4C-89C2-7A9E8EE314DC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600" b="1" dirty="0" smtClean="0"/>
            <a:t>PGE1</a:t>
          </a:r>
          <a:endParaRPr lang="en-US" sz="1600" b="1" dirty="0"/>
        </a:p>
      </dgm:t>
    </dgm:pt>
    <dgm:pt modelId="{99DEA077-898C-3E44-8F15-EEAEA547D1F8}" type="parTrans" cxnId="{41BF98BB-74E9-3845-980C-AF10BF71FC33}">
      <dgm:prSet/>
      <dgm:spPr/>
      <dgm:t>
        <a:bodyPr/>
        <a:lstStyle/>
        <a:p>
          <a:endParaRPr lang="en-US"/>
        </a:p>
      </dgm:t>
    </dgm:pt>
    <dgm:pt modelId="{E6730E25-5F24-C546-886C-145652B20E82}" type="sibTrans" cxnId="{41BF98BB-74E9-3845-980C-AF10BF71FC33}">
      <dgm:prSet/>
      <dgm:spPr/>
      <dgm:t>
        <a:bodyPr/>
        <a:lstStyle/>
        <a:p>
          <a:endParaRPr lang="en-US"/>
        </a:p>
      </dgm:t>
    </dgm:pt>
    <dgm:pt modelId="{FD7FEEAD-8ACC-2B4C-90F8-97BDF4D4581C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600" b="1" dirty="0" smtClean="0"/>
            <a:t>BAS</a:t>
          </a:r>
          <a:endParaRPr lang="en-US" sz="1600" b="1" dirty="0"/>
        </a:p>
      </dgm:t>
    </dgm:pt>
    <dgm:pt modelId="{5FE294C1-2905-B242-8EDD-F1560E491672}" type="parTrans" cxnId="{439AAEBE-A9B4-9344-91DD-F2CB4A47A42F}">
      <dgm:prSet/>
      <dgm:spPr/>
      <dgm:t>
        <a:bodyPr/>
        <a:lstStyle/>
        <a:p>
          <a:endParaRPr lang="en-US"/>
        </a:p>
      </dgm:t>
    </dgm:pt>
    <dgm:pt modelId="{D2CC8379-BFF7-BD42-9684-10B0CB755F01}" type="sibTrans" cxnId="{439AAEBE-A9B4-9344-91DD-F2CB4A47A42F}">
      <dgm:prSet/>
      <dgm:spPr/>
      <dgm:t>
        <a:bodyPr/>
        <a:lstStyle/>
        <a:p>
          <a:endParaRPr lang="en-US"/>
        </a:p>
      </dgm:t>
    </dgm:pt>
    <dgm:pt modelId="{054E3B1B-6777-B847-B769-3D5FEC7D9B2D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 sz="800" dirty="0"/>
        </a:p>
      </dgm:t>
    </dgm:pt>
    <dgm:pt modelId="{6F136240-08A9-CB45-BFB3-2BA4FF00F256}" type="parTrans" cxnId="{989FEDB6-9C30-D84B-B812-16BF69996A6D}">
      <dgm:prSet/>
      <dgm:spPr/>
      <dgm:t>
        <a:bodyPr/>
        <a:lstStyle/>
        <a:p>
          <a:endParaRPr lang="en-US"/>
        </a:p>
      </dgm:t>
    </dgm:pt>
    <dgm:pt modelId="{37FBE688-5D2F-2340-8FE8-02084C0FD926}" type="sibTrans" cxnId="{989FEDB6-9C30-D84B-B812-16BF69996A6D}">
      <dgm:prSet/>
      <dgm:spPr/>
      <dgm:t>
        <a:bodyPr/>
        <a:lstStyle/>
        <a:p>
          <a:endParaRPr lang="en-US"/>
        </a:p>
      </dgm:t>
    </dgm:pt>
    <dgm:pt modelId="{4964637B-8BE2-6043-AD13-EDEB79CE7308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 sz="800" dirty="0"/>
        </a:p>
      </dgm:t>
    </dgm:pt>
    <dgm:pt modelId="{6DD24D29-B62B-644C-B812-5B5B36D690DC}" type="parTrans" cxnId="{9F779BC5-8BA3-9744-ABA1-E2DADA3E6B44}">
      <dgm:prSet/>
      <dgm:spPr/>
      <dgm:t>
        <a:bodyPr/>
        <a:lstStyle/>
        <a:p>
          <a:endParaRPr lang="en-US"/>
        </a:p>
      </dgm:t>
    </dgm:pt>
    <dgm:pt modelId="{545BC68E-60EA-CD4C-AF36-CDFDD6D86A99}" type="sibTrans" cxnId="{9F779BC5-8BA3-9744-ABA1-E2DADA3E6B44}">
      <dgm:prSet/>
      <dgm:spPr/>
      <dgm:t>
        <a:bodyPr/>
        <a:lstStyle/>
        <a:p>
          <a:endParaRPr lang="en-US"/>
        </a:p>
      </dgm:t>
    </dgm:pt>
    <dgm:pt modelId="{05CA674E-A305-6D4B-9842-71C0C552F789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600" b="1" dirty="0" smtClean="0"/>
            <a:t>Infection, end-organs</a:t>
          </a:r>
          <a:endParaRPr lang="en-US" sz="1600" b="1" dirty="0"/>
        </a:p>
      </dgm:t>
    </dgm:pt>
    <dgm:pt modelId="{0A091963-4BAC-5040-B858-9A0A5A6D7DA4}" type="parTrans" cxnId="{05F26077-E3CD-C548-8F25-7CBE1E2FC7F0}">
      <dgm:prSet/>
      <dgm:spPr/>
      <dgm:t>
        <a:bodyPr/>
        <a:lstStyle/>
        <a:p>
          <a:endParaRPr lang="en-US"/>
        </a:p>
      </dgm:t>
    </dgm:pt>
    <dgm:pt modelId="{07971CF7-8E44-7E4B-92F1-D13F77C97956}" type="sibTrans" cxnId="{05F26077-E3CD-C548-8F25-7CBE1E2FC7F0}">
      <dgm:prSet/>
      <dgm:spPr/>
      <dgm:t>
        <a:bodyPr/>
        <a:lstStyle/>
        <a:p>
          <a:endParaRPr lang="en-US"/>
        </a:p>
      </dgm:t>
    </dgm:pt>
    <dgm:pt modelId="{7307FE77-D60B-8D4E-A607-4A34BD3363C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dirty="0" smtClean="0"/>
            <a:t>LV regression</a:t>
          </a:r>
          <a:endParaRPr lang="en-US" sz="1600" b="1" dirty="0"/>
        </a:p>
      </dgm:t>
    </dgm:pt>
    <dgm:pt modelId="{1518C2FB-C26D-7C41-86E2-A16F3829B636}" type="parTrans" cxnId="{F545E83D-389B-5B40-AD8E-28935912916A}">
      <dgm:prSet/>
      <dgm:spPr/>
      <dgm:t>
        <a:bodyPr/>
        <a:lstStyle/>
        <a:p>
          <a:endParaRPr lang="en-US"/>
        </a:p>
      </dgm:t>
    </dgm:pt>
    <dgm:pt modelId="{3CFD439A-B8D2-7D48-AE97-FFF065F0EA6B}" type="sibTrans" cxnId="{F545E83D-389B-5B40-AD8E-28935912916A}">
      <dgm:prSet/>
      <dgm:spPr/>
      <dgm:t>
        <a:bodyPr/>
        <a:lstStyle/>
        <a:p>
          <a:endParaRPr lang="en-US"/>
        </a:p>
      </dgm:t>
    </dgm:pt>
    <dgm:pt modelId="{EC1DA279-50CF-1047-99E3-D7F0058194FA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dirty="0" smtClean="0"/>
            <a:t>LVOTO, PVR, root discrepancy, VSD, other associated anomalies</a:t>
          </a:r>
          <a:endParaRPr lang="en-US" sz="1600" b="1" dirty="0"/>
        </a:p>
      </dgm:t>
    </dgm:pt>
    <dgm:pt modelId="{6EC9D1E6-4006-7841-9936-CA435989EA60}" type="parTrans" cxnId="{96BF56B1-FB44-3A45-BCA1-51F0D8575AA4}">
      <dgm:prSet/>
      <dgm:spPr/>
      <dgm:t>
        <a:bodyPr/>
        <a:lstStyle/>
        <a:p>
          <a:endParaRPr lang="en-US"/>
        </a:p>
      </dgm:t>
    </dgm:pt>
    <dgm:pt modelId="{573DC8D7-CA32-3147-AA0D-586D707F8876}" type="sibTrans" cxnId="{96BF56B1-FB44-3A45-BCA1-51F0D8575AA4}">
      <dgm:prSet/>
      <dgm:spPr/>
      <dgm:t>
        <a:bodyPr/>
        <a:lstStyle/>
        <a:p>
          <a:endParaRPr lang="en-US"/>
        </a:p>
      </dgm:t>
    </dgm:pt>
    <dgm:pt modelId="{A13B43D3-DC55-5140-AAA2-BD5F343DB506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dirty="0" smtClean="0"/>
            <a:t>Nursing, post-op vigil</a:t>
          </a:r>
          <a:endParaRPr lang="en-US" sz="1600" b="1" dirty="0"/>
        </a:p>
      </dgm:t>
    </dgm:pt>
    <dgm:pt modelId="{E304BC06-AB11-904E-AB81-16762432F4C6}" type="parTrans" cxnId="{C90FB5B7-1999-B144-A7EA-0163769A5088}">
      <dgm:prSet/>
      <dgm:spPr/>
      <dgm:t>
        <a:bodyPr/>
        <a:lstStyle/>
        <a:p>
          <a:endParaRPr lang="en-US"/>
        </a:p>
      </dgm:t>
    </dgm:pt>
    <dgm:pt modelId="{B159BC0F-978B-304C-A716-807A9D2C1F28}" type="sibTrans" cxnId="{C90FB5B7-1999-B144-A7EA-0163769A5088}">
      <dgm:prSet/>
      <dgm:spPr/>
      <dgm:t>
        <a:bodyPr/>
        <a:lstStyle/>
        <a:p>
          <a:endParaRPr lang="en-US"/>
        </a:p>
      </dgm:t>
    </dgm:pt>
    <dgm:pt modelId="{7C18BBAA-6560-9943-A22D-4A176FC3E0CF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dirty="0" smtClean="0"/>
            <a:t>Physician cover</a:t>
          </a:r>
          <a:endParaRPr lang="en-US" sz="1600" b="1" dirty="0"/>
        </a:p>
      </dgm:t>
    </dgm:pt>
    <dgm:pt modelId="{9182A46D-9FA9-FC41-BEC6-5C0A3803B307}" type="parTrans" cxnId="{8A54AA50-B78C-6A4A-B006-0D2647A9BACD}">
      <dgm:prSet/>
      <dgm:spPr/>
      <dgm:t>
        <a:bodyPr/>
        <a:lstStyle/>
        <a:p>
          <a:endParaRPr lang="en-US"/>
        </a:p>
      </dgm:t>
    </dgm:pt>
    <dgm:pt modelId="{6275CA67-21B0-B64C-BDA1-D49A9A061358}" type="sibTrans" cxnId="{8A54AA50-B78C-6A4A-B006-0D2647A9BACD}">
      <dgm:prSet/>
      <dgm:spPr/>
      <dgm:t>
        <a:bodyPr/>
        <a:lstStyle/>
        <a:p>
          <a:endParaRPr lang="en-US"/>
        </a:p>
      </dgm:t>
    </dgm:pt>
    <dgm:pt modelId="{E1077983-C02B-5D4D-9633-98E924BD1AF6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600" b="1" dirty="0" smtClean="0"/>
            <a:t>Anesthesia, Perfusion</a:t>
          </a:r>
          <a:endParaRPr lang="en-US" sz="1600" b="1" dirty="0"/>
        </a:p>
      </dgm:t>
    </dgm:pt>
    <dgm:pt modelId="{A9D7EB3B-6162-C346-969F-A271C64F2921}" type="parTrans" cxnId="{AE5FCFAD-0A71-6441-8250-E0F1F6951C66}">
      <dgm:prSet/>
      <dgm:spPr/>
      <dgm:t>
        <a:bodyPr/>
        <a:lstStyle/>
        <a:p>
          <a:endParaRPr lang="en-US"/>
        </a:p>
      </dgm:t>
    </dgm:pt>
    <dgm:pt modelId="{D81022CB-E163-AD42-8204-5A49AC2D2113}" type="sibTrans" cxnId="{AE5FCFAD-0A71-6441-8250-E0F1F6951C66}">
      <dgm:prSet/>
      <dgm:spPr/>
      <dgm:t>
        <a:bodyPr/>
        <a:lstStyle/>
        <a:p>
          <a:endParaRPr lang="en-US"/>
        </a:p>
      </dgm:t>
    </dgm:pt>
    <dgm:pt modelId="{32BD1563-9E9B-D747-9162-577CC423EE9D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600" b="1" dirty="0" smtClean="0"/>
            <a:t>Support times</a:t>
          </a:r>
          <a:endParaRPr lang="en-US" sz="1600" b="1" dirty="0"/>
        </a:p>
      </dgm:t>
    </dgm:pt>
    <dgm:pt modelId="{EE0B4E68-2B8C-4E4B-AA2E-9230A293D0E4}" type="parTrans" cxnId="{248DB880-F488-6847-9B6E-D6806BDE14A4}">
      <dgm:prSet/>
      <dgm:spPr/>
      <dgm:t>
        <a:bodyPr/>
        <a:lstStyle/>
        <a:p>
          <a:endParaRPr lang="en-US"/>
        </a:p>
      </dgm:t>
    </dgm:pt>
    <dgm:pt modelId="{557DD000-DD2B-044C-B215-B4F103D2E6D0}" type="sibTrans" cxnId="{248DB880-F488-6847-9B6E-D6806BDE14A4}">
      <dgm:prSet/>
      <dgm:spPr/>
      <dgm:t>
        <a:bodyPr/>
        <a:lstStyle/>
        <a:p>
          <a:endParaRPr lang="en-US"/>
        </a:p>
      </dgm:t>
    </dgm:pt>
    <dgm:pt modelId="{DB95A95D-C496-554A-8C64-BAF571C89B22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dirty="0" smtClean="0"/>
            <a:t>ECMO</a:t>
          </a:r>
          <a:endParaRPr lang="en-US" sz="1600" b="1" dirty="0"/>
        </a:p>
      </dgm:t>
    </dgm:pt>
    <dgm:pt modelId="{35345E08-3152-2042-8051-C5AF92272C54}" type="parTrans" cxnId="{E1870804-888D-584D-B9B3-2EAE7F028950}">
      <dgm:prSet/>
      <dgm:spPr/>
      <dgm:t>
        <a:bodyPr/>
        <a:lstStyle/>
        <a:p>
          <a:endParaRPr lang="en-US"/>
        </a:p>
      </dgm:t>
    </dgm:pt>
    <dgm:pt modelId="{D762427B-1567-E548-86C2-8592DCC78BE2}" type="sibTrans" cxnId="{E1870804-888D-584D-B9B3-2EAE7F028950}">
      <dgm:prSet/>
      <dgm:spPr/>
      <dgm:t>
        <a:bodyPr/>
        <a:lstStyle/>
        <a:p>
          <a:endParaRPr lang="en-US"/>
        </a:p>
      </dgm:t>
    </dgm:pt>
    <dgm:pt modelId="{58B0CA6B-5211-A94C-BC3D-F6CFE07197DC}" type="pres">
      <dgm:prSet presAssocID="{0E7300ED-972A-3743-A51C-0B74CF9CD19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CEC6A1-5003-854A-A8E9-A5F052157989}" type="pres">
      <dgm:prSet presAssocID="{0E7300ED-972A-3743-A51C-0B74CF9CD19D}" presName="children" presStyleCnt="0"/>
      <dgm:spPr/>
    </dgm:pt>
    <dgm:pt modelId="{337E5556-E29A-F246-8D2D-D9AB992E2D2F}" type="pres">
      <dgm:prSet presAssocID="{0E7300ED-972A-3743-A51C-0B74CF9CD19D}" presName="child1group" presStyleCnt="0"/>
      <dgm:spPr/>
    </dgm:pt>
    <dgm:pt modelId="{E16F3E76-28F2-1B43-B5EA-9E1E29BFD9BA}" type="pres">
      <dgm:prSet presAssocID="{0E7300ED-972A-3743-A51C-0B74CF9CD19D}" presName="child1" presStyleLbl="bgAcc1" presStyleIdx="0" presStyleCnt="4" custScaleX="138246" custLinFactNeighborX="-13495"/>
      <dgm:spPr/>
      <dgm:t>
        <a:bodyPr/>
        <a:lstStyle/>
        <a:p>
          <a:endParaRPr lang="en-US"/>
        </a:p>
      </dgm:t>
    </dgm:pt>
    <dgm:pt modelId="{51A3137A-330F-2D42-A2CA-F00580376D3C}" type="pres">
      <dgm:prSet presAssocID="{0E7300ED-972A-3743-A51C-0B74CF9CD19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D8DAC-2B4D-F24D-8098-89E23AB2FF8D}" type="pres">
      <dgm:prSet presAssocID="{0E7300ED-972A-3743-A51C-0B74CF9CD19D}" presName="child2group" presStyleCnt="0"/>
      <dgm:spPr/>
    </dgm:pt>
    <dgm:pt modelId="{478817C5-A3D8-9247-B41E-43ED82FBB13A}" type="pres">
      <dgm:prSet presAssocID="{0E7300ED-972A-3743-A51C-0B74CF9CD19D}" presName="child2" presStyleLbl="bgAcc1" presStyleIdx="1" presStyleCnt="4" custScaleX="133381" custLinFactNeighborX="22670"/>
      <dgm:spPr/>
      <dgm:t>
        <a:bodyPr/>
        <a:lstStyle/>
        <a:p>
          <a:endParaRPr lang="en-US"/>
        </a:p>
      </dgm:t>
    </dgm:pt>
    <dgm:pt modelId="{B3CA1F26-8751-BE4A-8168-50FB3B942A91}" type="pres">
      <dgm:prSet presAssocID="{0E7300ED-972A-3743-A51C-0B74CF9CD19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804DE-6222-EA43-B682-AEA87911BF78}" type="pres">
      <dgm:prSet presAssocID="{0E7300ED-972A-3743-A51C-0B74CF9CD19D}" presName="child3group" presStyleCnt="0"/>
      <dgm:spPr/>
    </dgm:pt>
    <dgm:pt modelId="{CC1F905E-586B-5B48-9989-F30B62BB76DF}" type="pres">
      <dgm:prSet presAssocID="{0E7300ED-972A-3743-A51C-0B74CF9CD19D}" presName="child3" presStyleLbl="bgAcc1" presStyleIdx="2" presStyleCnt="4" custScaleX="128198" custLinFactNeighborX="28338" custLinFactNeighborY="8749"/>
      <dgm:spPr/>
      <dgm:t>
        <a:bodyPr/>
        <a:lstStyle/>
        <a:p>
          <a:endParaRPr lang="en-US"/>
        </a:p>
      </dgm:t>
    </dgm:pt>
    <dgm:pt modelId="{05645D86-3898-BE49-99AB-3CC9E65B3EEB}" type="pres">
      <dgm:prSet presAssocID="{0E7300ED-972A-3743-A51C-0B74CF9CD19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0927B-C54A-5B4E-9205-580EC6411CD3}" type="pres">
      <dgm:prSet presAssocID="{0E7300ED-972A-3743-A51C-0B74CF9CD19D}" presName="child4group" presStyleCnt="0"/>
      <dgm:spPr/>
    </dgm:pt>
    <dgm:pt modelId="{0F69F167-79A8-0248-8C0E-24BF984F9A50}" type="pres">
      <dgm:prSet presAssocID="{0E7300ED-972A-3743-A51C-0B74CF9CD19D}" presName="child4" presStyleLbl="bgAcc1" presStyleIdx="3" presStyleCnt="4" custScaleX="123948" custScaleY="100000" custLinFactNeighborX="-13854" custLinFactNeighborY="0"/>
      <dgm:spPr/>
      <dgm:t>
        <a:bodyPr/>
        <a:lstStyle/>
        <a:p>
          <a:endParaRPr lang="en-US"/>
        </a:p>
      </dgm:t>
    </dgm:pt>
    <dgm:pt modelId="{73FBEA9E-D40F-814F-8A0D-A77BDBD5D79E}" type="pres">
      <dgm:prSet presAssocID="{0E7300ED-972A-3743-A51C-0B74CF9CD19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A90DC-C9AB-3A47-BE06-51E4ACBD08A3}" type="pres">
      <dgm:prSet presAssocID="{0E7300ED-972A-3743-A51C-0B74CF9CD19D}" presName="childPlaceholder" presStyleCnt="0"/>
      <dgm:spPr/>
    </dgm:pt>
    <dgm:pt modelId="{76F0AA25-F7CF-1542-A990-556D97A70102}" type="pres">
      <dgm:prSet presAssocID="{0E7300ED-972A-3743-A51C-0B74CF9CD19D}" presName="circle" presStyleCnt="0"/>
      <dgm:spPr/>
    </dgm:pt>
    <dgm:pt modelId="{45B5498B-6229-7E44-A2AC-70B215FE942F}" type="pres">
      <dgm:prSet presAssocID="{0E7300ED-972A-3743-A51C-0B74CF9CD19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280DE-E049-B249-84DE-006655EDC22E}" type="pres">
      <dgm:prSet presAssocID="{0E7300ED-972A-3743-A51C-0B74CF9CD19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6E44A-8B55-944E-9802-E260D3F7C7F4}" type="pres">
      <dgm:prSet presAssocID="{0E7300ED-972A-3743-A51C-0B74CF9CD19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BA4FF-F5F6-6F41-8473-570753520E9E}" type="pres">
      <dgm:prSet presAssocID="{0E7300ED-972A-3743-A51C-0B74CF9CD19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5E3C2-394B-3946-8CB4-576F374A3883}" type="pres">
      <dgm:prSet presAssocID="{0E7300ED-972A-3743-A51C-0B74CF9CD19D}" presName="quadrantPlaceholder" presStyleCnt="0"/>
      <dgm:spPr/>
    </dgm:pt>
    <dgm:pt modelId="{668F61BF-BE44-C64D-8512-CEE5C28FA1C9}" type="pres">
      <dgm:prSet presAssocID="{0E7300ED-972A-3743-A51C-0B74CF9CD19D}" presName="center1" presStyleLbl="fgShp" presStyleIdx="0" presStyleCnt="2"/>
      <dgm:spPr/>
    </dgm:pt>
    <dgm:pt modelId="{15E9B384-7568-A545-BE5C-015ECB8B2750}" type="pres">
      <dgm:prSet presAssocID="{0E7300ED-972A-3743-A51C-0B74CF9CD19D}" presName="center2" presStyleLbl="fgShp" presStyleIdx="1" presStyleCnt="2"/>
      <dgm:spPr/>
    </dgm:pt>
  </dgm:ptLst>
  <dgm:cxnLst>
    <dgm:cxn modelId="{411DF498-610B-2E4F-BC69-A075ED06D093}" srcId="{0E7300ED-972A-3743-A51C-0B74CF9CD19D}" destId="{88B4C9FC-4CCB-A84C-9A3E-18DFC2DD06CA}" srcOrd="3" destOrd="0" parTransId="{577244B8-C3F6-A843-B204-03802EB66351}" sibTransId="{1FF0577B-1CD9-FF44-B300-8A49F2BBE078}"/>
    <dgm:cxn modelId="{B98F7323-D65E-F747-BA90-8836A8B0A831}" type="presOf" srcId="{FD7FEEAD-8ACC-2B4C-90F8-97BDF4D4581C}" destId="{51A3137A-330F-2D42-A2CA-F00580376D3C}" srcOrd="1" destOrd="2" presId="urn:microsoft.com/office/officeart/2005/8/layout/cycle4"/>
    <dgm:cxn modelId="{6BE25CE0-459A-A54E-99EF-A8052F66C345}" srcId="{639FE092-1A70-A648-99B2-5ECA74A10964}" destId="{F23A332E-945A-0C4F-8348-C4F02109EF63}" srcOrd="0" destOrd="0" parTransId="{5D40A21F-80D7-E945-81DD-936BA2FD3646}" sibTransId="{B749E854-28C2-5046-89DA-1A03F05B3BAF}"/>
    <dgm:cxn modelId="{6B4562DA-3281-7C48-A964-C06ABACC38CB}" type="presOf" srcId="{05CA674E-A305-6D4B-9842-71C0C552F789}" destId="{E16F3E76-28F2-1B43-B5EA-9E1E29BFD9BA}" srcOrd="0" destOrd="3" presId="urn:microsoft.com/office/officeart/2005/8/layout/cycle4"/>
    <dgm:cxn modelId="{1B95F7A9-AA59-8C41-AC6A-AA7872E35A1A}" type="presOf" srcId="{32BD1563-9E9B-D747-9162-577CC423EE9D}" destId="{73FBEA9E-D40F-814F-8A0D-A77BDBD5D79E}" srcOrd="1" destOrd="2" presId="urn:microsoft.com/office/officeart/2005/8/layout/cycle4"/>
    <dgm:cxn modelId="{29776B91-E706-874B-B6FC-64E53CCEE57D}" type="presOf" srcId="{054E3B1B-6777-B847-B769-3D5FEC7D9B2D}" destId="{E16F3E76-28F2-1B43-B5EA-9E1E29BFD9BA}" srcOrd="0" destOrd="5" presId="urn:microsoft.com/office/officeart/2005/8/layout/cycle4"/>
    <dgm:cxn modelId="{8A54AA50-B78C-6A4A-B006-0D2647A9BACD}" srcId="{647BD3BA-137D-574B-8566-39D7A343F5CB}" destId="{7C18BBAA-6560-9943-A22D-4A176FC3E0CF}" srcOrd="2" destOrd="0" parTransId="{9182A46D-9FA9-FC41-BEC6-5C0A3803B307}" sibTransId="{6275CA67-21B0-B64C-BDA1-D49A9A061358}"/>
    <dgm:cxn modelId="{1BD1BE59-2E6D-6049-B085-3E35B80BDDA5}" type="presOf" srcId="{647BD3BA-137D-574B-8566-39D7A343F5CB}" destId="{5436E44A-8B55-944E-9802-E260D3F7C7F4}" srcOrd="0" destOrd="0" presId="urn:microsoft.com/office/officeart/2005/8/layout/cycle4"/>
    <dgm:cxn modelId="{E5041EF0-0148-A844-A160-9DDF56BEADF2}" type="presOf" srcId="{32BD1563-9E9B-D747-9162-577CC423EE9D}" destId="{0F69F167-79A8-0248-8C0E-24BF984F9A50}" srcOrd="0" destOrd="2" presId="urn:microsoft.com/office/officeart/2005/8/layout/cycle4"/>
    <dgm:cxn modelId="{DEB341FA-5679-A54E-BE1C-1BF15E16B074}" srcId="{0E7300ED-972A-3743-A51C-0B74CF9CD19D}" destId="{647BD3BA-137D-574B-8566-39D7A343F5CB}" srcOrd="2" destOrd="0" parTransId="{B7CAFF92-954D-5347-B1B8-4460094EECB7}" sibTransId="{D610718B-A624-7243-8166-3841AC0DB91D}"/>
    <dgm:cxn modelId="{66D7CD1B-8F50-DC4B-82C1-6C2B72030C29}" type="presOf" srcId="{0E7300ED-972A-3743-A51C-0B74CF9CD19D}" destId="{58B0CA6B-5211-A94C-BC3D-F6CFE07197DC}" srcOrd="0" destOrd="0" presId="urn:microsoft.com/office/officeart/2005/8/layout/cycle4"/>
    <dgm:cxn modelId="{8811386C-8380-9846-A2AC-F26DC0EDC278}" type="presOf" srcId="{7FCF3F75-14C0-6847-8780-7854B3170EBF}" destId="{73FBEA9E-D40F-814F-8A0D-A77BDBD5D79E}" srcOrd="1" destOrd="0" presId="urn:microsoft.com/office/officeart/2005/8/layout/cycle4"/>
    <dgm:cxn modelId="{BAB2A16C-8EF0-8942-8C45-49CA6BB65D4D}" type="presOf" srcId="{E1077983-C02B-5D4D-9633-98E924BD1AF6}" destId="{0F69F167-79A8-0248-8C0E-24BF984F9A50}" srcOrd="0" destOrd="1" presId="urn:microsoft.com/office/officeart/2005/8/layout/cycle4"/>
    <dgm:cxn modelId="{45913E05-384A-9F4D-B970-D4E887D1DAD5}" type="presOf" srcId="{7D315437-08E0-7E4C-89C2-7A9E8EE314DC}" destId="{E16F3E76-28F2-1B43-B5EA-9E1E29BFD9BA}" srcOrd="0" destOrd="1" presId="urn:microsoft.com/office/officeart/2005/8/layout/cycle4"/>
    <dgm:cxn modelId="{105702B0-414D-694C-A330-489E0FB837EE}" srcId="{88B4C9FC-4CCB-A84C-9A3E-18DFC2DD06CA}" destId="{7FCF3F75-14C0-6847-8780-7854B3170EBF}" srcOrd="0" destOrd="0" parTransId="{E235384C-F771-A74D-A65C-D4942AD2007C}" sibTransId="{402E5B20-F4C5-674C-8CFB-288B8E69467F}"/>
    <dgm:cxn modelId="{3ACE8790-8FB3-C540-8717-D5D0485384D9}" type="presOf" srcId="{15549D66-7471-4A42-940C-CDF49596B79A}" destId="{478817C5-A3D8-9247-B41E-43ED82FBB13A}" srcOrd="0" destOrd="0" presId="urn:microsoft.com/office/officeart/2005/8/layout/cycle4"/>
    <dgm:cxn modelId="{5F0D328B-C87F-4345-823A-D3987CA41897}" type="presOf" srcId="{DBE1F928-C2DA-DA40-B3B1-1E5E89AAB3C5}" destId="{05645D86-3898-BE49-99AB-3CC9E65B3EEB}" srcOrd="1" destOrd="0" presId="urn:microsoft.com/office/officeart/2005/8/layout/cycle4"/>
    <dgm:cxn modelId="{E1870804-888D-584D-B9B3-2EAE7F028950}" srcId="{647BD3BA-137D-574B-8566-39D7A343F5CB}" destId="{DB95A95D-C496-554A-8C64-BAF571C89B22}" srcOrd="3" destOrd="0" parTransId="{35345E08-3152-2042-8051-C5AF92272C54}" sibTransId="{D762427B-1567-E548-86C2-8592DCC78BE2}"/>
    <dgm:cxn modelId="{7CAA95EE-AC25-CF4B-AE9C-2FA31A9BC0CE}" type="presOf" srcId="{7C18BBAA-6560-9943-A22D-4A176FC3E0CF}" destId="{CC1F905E-586B-5B48-9989-F30B62BB76DF}" srcOrd="0" destOrd="2" presId="urn:microsoft.com/office/officeart/2005/8/layout/cycle4"/>
    <dgm:cxn modelId="{A9DADF91-BD77-1645-B782-9FC4478D20DF}" srcId="{0E7300ED-972A-3743-A51C-0B74CF9CD19D}" destId="{82B63691-E045-6748-BC0C-1B1913A2221D}" srcOrd="1" destOrd="0" parTransId="{DF980158-1328-074A-9086-183E282B449F}" sibTransId="{400EC8E0-EC8A-0743-AEC3-4E8D0FC1A5F6}"/>
    <dgm:cxn modelId="{0D7F9C09-0742-2141-8CF8-D44557F5DAAD}" type="presOf" srcId="{639FE092-1A70-A648-99B2-5ECA74A10964}" destId="{45B5498B-6229-7E44-A2AC-70B215FE942F}" srcOrd="0" destOrd="0" presId="urn:microsoft.com/office/officeart/2005/8/layout/cycle4"/>
    <dgm:cxn modelId="{5B193930-D8C6-754B-9EBC-AD1030B83FD5}" type="presOf" srcId="{EC1DA279-50CF-1047-99E3-D7F0058194FA}" destId="{478817C5-A3D8-9247-B41E-43ED82FBB13A}" srcOrd="0" destOrd="2" presId="urn:microsoft.com/office/officeart/2005/8/layout/cycle4"/>
    <dgm:cxn modelId="{11DB4BA5-252F-FA4A-A1B7-039CCF408E9B}" type="presOf" srcId="{054E3B1B-6777-B847-B769-3D5FEC7D9B2D}" destId="{51A3137A-330F-2D42-A2CA-F00580376D3C}" srcOrd="1" destOrd="5" presId="urn:microsoft.com/office/officeart/2005/8/layout/cycle4"/>
    <dgm:cxn modelId="{6F9CBB3C-4B41-B944-A919-FB5D45438018}" type="presOf" srcId="{EC1DA279-50CF-1047-99E3-D7F0058194FA}" destId="{B3CA1F26-8751-BE4A-8168-50FB3B942A91}" srcOrd="1" destOrd="2" presId="urn:microsoft.com/office/officeart/2005/8/layout/cycle4"/>
    <dgm:cxn modelId="{05F26077-E3CD-C548-8F25-7CBE1E2FC7F0}" srcId="{639FE092-1A70-A648-99B2-5ECA74A10964}" destId="{05CA674E-A305-6D4B-9842-71C0C552F789}" srcOrd="3" destOrd="0" parTransId="{0A091963-4BAC-5040-B858-9A0A5A6D7DA4}" sibTransId="{07971CF7-8E44-7E4B-92F1-D13F77C97956}"/>
    <dgm:cxn modelId="{439AAEBE-A9B4-9344-91DD-F2CB4A47A42F}" srcId="{639FE092-1A70-A648-99B2-5ECA74A10964}" destId="{FD7FEEAD-8ACC-2B4C-90F8-97BDF4D4581C}" srcOrd="2" destOrd="0" parTransId="{5FE294C1-2905-B242-8EDD-F1560E491672}" sibTransId="{D2CC8379-BFF7-BD42-9684-10B0CB755F01}"/>
    <dgm:cxn modelId="{987F0C3D-3C30-1642-8E64-9EE8858093E0}" type="presOf" srcId="{4964637B-8BE2-6043-AD13-EDEB79CE7308}" destId="{51A3137A-330F-2D42-A2CA-F00580376D3C}" srcOrd="1" destOrd="4" presId="urn:microsoft.com/office/officeart/2005/8/layout/cycle4"/>
    <dgm:cxn modelId="{989FEDB6-9C30-D84B-B812-16BF69996A6D}" srcId="{639FE092-1A70-A648-99B2-5ECA74A10964}" destId="{054E3B1B-6777-B847-B769-3D5FEC7D9B2D}" srcOrd="5" destOrd="0" parTransId="{6F136240-08A9-CB45-BFB3-2BA4FF00F256}" sibTransId="{37FBE688-5D2F-2340-8FE8-02084C0FD926}"/>
    <dgm:cxn modelId="{EFCB30BB-851B-A54E-B3AB-5323217258A6}" type="presOf" srcId="{F23A332E-945A-0C4F-8348-C4F02109EF63}" destId="{51A3137A-330F-2D42-A2CA-F00580376D3C}" srcOrd="1" destOrd="0" presId="urn:microsoft.com/office/officeart/2005/8/layout/cycle4"/>
    <dgm:cxn modelId="{61984B23-D4D0-F04E-BC79-F5F8505C4D4E}" type="presOf" srcId="{F23A332E-945A-0C4F-8348-C4F02109EF63}" destId="{E16F3E76-28F2-1B43-B5EA-9E1E29BFD9BA}" srcOrd="0" destOrd="0" presId="urn:microsoft.com/office/officeart/2005/8/layout/cycle4"/>
    <dgm:cxn modelId="{172AEA5A-59A2-3242-83D0-995F4369247B}" type="presOf" srcId="{DB95A95D-C496-554A-8C64-BAF571C89B22}" destId="{CC1F905E-586B-5B48-9989-F30B62BB76DF}" srcOrd="0" destOrd="3" presId="urn:microsoft.com/office/officeart/2005/8/layout/cycle4"/>
    <dgm:cxn modelId="{5623DA44-2180-B747-A605-302514BB5A49}" type="presOf" srcId="{88B4C9FC-4CCB-A84C-9A3E-18DFC2DD06CA}" destId="{AC1BA4FF-F5F6-6F41-8473-570753520E9E}" srcOrd="0" destOrd="0" presId="urn:microsoft.com/office/officeart/2005/8/layout/cycle4"/>
    <dgm:cxn modelId="{E3C35DD2-538E-F842-9E0B-68045DE20283}" type="presOf" srcId="{A13B43D3-DC55-5140-AAA2-BD5F343DB506}" destId="{05645D86-3898-BE49-99AB-3CC9E65B3EEB}" srcOrd="1" destOrd="1" presId="urn:microsoft.com/office/officeart/2005/8/layout/cycle4"/>
    <dgm:cxn modelId="{AE5FCFAD-0A71-6441-8250-E0F1F6951C66}" srcId="{88B4C9FC-4CCB-A84C-9A3E-18DFC2DD06CA}" destId="{E1077983-C02B-5D4D-9633-98E924BD1AF6}" srcOrd="1" destOrd="0" parTransId="{A9D7EB3B-6162-C346-969F-A271C64F2921}" sibTransId="{D81022CB-E163-AD42-8204-5A49AC2D2113}"/>
    <dgm:cxn modelId="{0441B37B-4CF7-8046-BD6E-3F1D5714E5CC}" type="presOf" srcId="{E1077983-C02B-5D4D-9633-98E924BD1AF6}" destId="{73FBEA9E-D40F-814F-8A0D-A77BDBD5D79E}" srcOrd="1" destOrd="1" presId="urn:microsoft.com/office/officeart/2005/8/layout/cycle4"/>
    <dgm:cxn modelId="{635D5BD8-03B5-9141-B12B-06A969C1AB77}" type="presOf" srcId="{7FCF3F75-14C0-6847-8780-7854B3170EBF}" destId="{0F69F167-79A8-0248-8C0E-24BF984F9A50}" srcOrd="0" destOrd="0" presId="urn:microsoft.com/office/officeart/2005/8/layout/cycle4"/>
    <dgm:cxn modelId="{37472F08-F357-5C4E-9CA5-FAAB91CB6DB9}" type="presOf" srcId="{FD7FEEAD-8ACC-2B4C-90F8-97BDF4D4581C}" destId="{E16F3E76-28F2-1B43-B5EA-9E1E29BFD9BA}" srcOrd="0" destOrd="2" presId="urn:microsoft.com/office/officeart/2005/8/layout/cycle4"/>
    <dgm:cxn modelId="{D7E842AD-933D-4345-BD5E-EBEAD1178888}" type="presOf" srcId="{A13B43D3-DC55-5140-AAA2-BD5F343DB506}" destId="{CC1F905E-586B-5B48-9989-F30B62BB76DF}" srcOrd="0" destOrd="1" presId="urn:microsoft.com/office/officeart/2005/8/layout/cycle4"/>
    <dgm:cxn modelId="{C90FB5B7-1999-B144-A7EA-0163769A5088}" srcId="{647BD3BA-137D-574B-8566-39D7A343F5CB}" destId="{A13B43D3-DC55-5140-AAA2-BD5F343DB506}" srcOrd="1" destOrd="0" parTransId="{E304BC06-AB11-904E-AB81-16762432F4C6}" sibTransId="{B159BC0F-978B-304C-A716-807A9D2C1F28}"/>
    <dgm:cxn modelId="{248DB880-F488-6847-9B6E-D6806BDE14A4}" srcId="{88B4C9FC-4CCB-A84C-9A3E-18DFC2DD06CA}" destId="{32BD1563-9E9B-D747-9162-577CC423EE9D}" srcOrd="2" destOrd="0" parTransId="{EE0B4E68-2B8C-4E4B-AA2E-9230A293D0E4}" sibTransId="{557DD000-DD2B-044C-B215-B4F103D2E6D0}"/>
    <dgm:cxn modelId="{C79AD8FA-B610-6943-83F4-B577CD6BA8D4}" type="presOf" srcId="{DB95A95D-C496-554A-8C64-BAF571C89B22}" destId="{05645D86-3898-BE49-99AB-3CC9E65B3EEB}" srcOrd="1" destOrd="3" presId="urn:microsoft.com/office/officeart/2005/8/layout/cycle4"/>
    <dgm:cxn modelId="{42BC661D-3CC0-1F46-98B3-616F272E85C5}" type="presOf" srcId="{7D315437-08E0-7E4C-89C2-7A9E8EE314DC}" destId="{51A3137A-330F-2D42-A2CA-F00580376D3C}" srcOrd="1" destOrd="1" presId="urn:microsoft.com/office/officeart/2005/8/layout/cycle4"/>
    <dgm:cxn modelId="{592B520E-99B7-D84B-852C-E0253DBD36D9}" type="presOf" srcId="{7307FE77-D60B-8D4E-A607-4A34BD3363C8}" destId="{B3CA1F26-8751-BE4A-8168-50FB3B942A91}" srcOrd="1" destOrd="1" presId="urn:microsoft.com/office/officeart/2005/8/layout/cycle4"/>
    <dgm:cxn modelId="{FBA21041-B259-3349-834B-9A8B384B2755}" srcId="{647BD3BA-137D-574B-8566-39D7A343F5CB}" destId="{DBE1F928-C2DA-DA40-B3B1-1E5E89AAB3C5}" srcOrd="0" destOrd="0" parTransId="{98FB9B0F-5D5F-3C41-AC07-6F1AB5538923}" sibTransId="{41BE9C75-3742-6041-8893-20F213B54AAD}"/>
    <dgm:cxn modelId="{A8D0D49B-7686-C948-91D3-61BC3F9960C1}" type="presOf" srcId="{82B63691-E045-6748-BC0C-1B1913A2221D}" destId="{FEC280DE-E049-B249-84DE-006655EDC22E}" srcOrd="0" destOrd="0" presId="urn:microsoft.com/office/officeart/2005/8/layout/cycle4"/>
    <dgm:cxn modelId="{0F545B79-A905-E449-9F80-0D937BD6E7B6}" srcId="{0E7300ED-972A-3743-A51C-0B74CF9CD19D}" destId="{639FE092-1A70-A648-99B2-5ECA74A10964}" srcOrd="0" destOrd="0" parTransId="{3C51E935-C940-8047-AC03-E58901CBC353}" sibTransId="{DF3F7AF3-639D-7E4C-91C8-EB3BDF8B1450}"/>
    <dgm:cxn modelId="{672B99A4-EFA4-BC45-823C-568F7691FC45}" srcId="{82B63691-E045-6748-BC0C-1B1913A2221D}" destId="{15549D66-7471-4A42-940C-CDF49596B79A}" srcOrd="0" destOrd="0" parTransId="{94CA55C9-E1BC-C144-BC4B-0862776F678A}" sibTransId="{62E629F5-2DE1-6B48-8A68-66500B9FAE69}"/>
    <dgm:cxn modelId="{46136440-95AB-CE48-9F8F-4D4BDB308D24}" type="presOf" srcId="{05CA674E-A305-6D4B-9842-71C0C552F789}" destId="{51A3137A-330F-2D42-A2CA-F00580376D3C}" srcOrd="1" destOrd="3" presId="urn:microsoft.com/office/officeart/2005/8/layout/cycle4"/>
    <dgm:cxn modelId="{A63EA7D0-12BE-224B-99B6-328739B38FF9}" type="presOf" srcId="{4964637B-8BE2-6043-AD13-EDEB79CE7308}" destId="{E16F3E76-28F2-1B43-B5EA-9E1E29BFD9BA}" srcOrd="0" destOrd="4" presId="urn:microsoft.com/office/officeart/2005/8/layout/cycle4"/>
    <dgm:cxn modelId="{9F779BC5-8BA3-9744-ABA1-E2DADA3E6B44}" srcId="{639FE092-1A70-A648-99B2-5ECA74A10964}" destId="{4964637B-8BE2-6043-AD13-EDEB79CE7308}" srcOrd="4" destOrd="0" parTransId="{6DD24D29-B62B-644C-B812-5B5B36D690DC}" sibTransId="{545BC68E-60EA-CD4C-AF36-CDFDD6D86A99}"/>
    <dgm:cxn modelId="{4CA51805-6A67-514C-A7CD-657C88AFA4B6}" type="presOf" srcId="{7307FE77-D60B-8D4E-A607-4A34BD3363C8}" destId="{478817C5-A3D8-9247-B41E-43ED82FBB13A}" srcOrd="0" destOrd="1" presId="urn:microsoft.com/office/officeart/2005/8/layout/cycle4"/>
    <dgm:cxn modelId="{96BF56B1-FB44-3A45-BCA1-51F0D8575AA4}" srcId="{82B63691-E045-6748-BC0C-1B1913A2221D}" destId="{EC1DA279-50CF-1047-99E3-D7F0058194FA}" srcOrd="2" destOrd="0" parTransId="{6EC9D1E6-4006-7841-9936-CA435989EA60}" sibTransId="{573DC8D7-CA32-3147-AA0D-586D707F8876}"/>
    <dgm:cxn modelId="{F545E83D-389B-5B40-AD8E-28935912916A}" srcId="{82B63691-E045-6748-BC0C-1B1913A2221D}" destId="{7307FE77-D60B-8D4E-A607-4A34BD3363C8}" srcOrd="1" destOrd="0" parTransId="{1518C2FB-C26D-7C41-86E2-A16F3829B636}" sibTransId="{3CFD439A-B8D2-7D48-AE97-FFF065F0EA6B}"/>
    <dgm:cxn modelId="{D190F198-4721-1148-8154-535B4CFA4234}" type="presOf" srcId="{7C18BBAA-6560-9943-A22D-4A176FC3E0CF}" destId="{05645D86-3898-BE49-99AB-3CC9E65B3EEB}" srcOrd="1" destOrd="2" presId="urn:microsoft.com/office/officeart/2005/8/layout/cycle4"/>
    <dgm:cxn modelId="{41BF98BB-74E9-3845-980C-AF10BF71FC33}" srcId="{639FE092-1A70-A648-99B2-5ECA74A10964}" destId="{7D315437-08E0-7E4C-89C2-7A9E8EE314DC}" srcOrd="1" destOrd="0" parTransId="{99DEA077-898C-3E44-8F15-EEAEA547D1F8}" sibTransId="{E6730E25-5F24-C546-886C-145652B20E82}"/>
    <dgm:cxn modelId="{996B5F52-3D7B-E441-AB46-9D99E73BA421}" type="presOf" srcId="{15549D66-7471-4A42-940C-CDF49596B79A}" destId="{B3CA1F26-8751-BE4A-8168-50FB3B942A91}" srcOrd="1" destOrd="0" presId="urn:microsoft.com/office/officeart/2005/8/layout/cycle4"/>
    <dgm:cxn modelId="{A8A3AE2A-FDAD-7744-886D-6726667C5D83}" type="presOf" srcId="{DBE1F928-C2DA-DA40-B3B1-1E5E89AAB3C5}" destId="{CC1F905E-586B-5B48-9989-F30B62BB76DF}" srcOrd="0" destOrd="0" presId="urn:microsoft.com/office/officeart/2005/8/layout/cycle4"/>
    <dgm:cxn modelId="{DC9287F4-0343-8545-9AA8-8B207C9B8DB2}" type="presParOf" srcId="{58B0CA6B-5211-A94C-BC3D-F6CFE07197DC}" destId="{A0CEC6A1-5003-854A-A8E9-A5F052157989}" srcOrd="0" destOrd="0" presId="urn:microsoft.com/office/officeart/2005/8/layout/cycle4"/>
    <dgm:cxn modelId="{17D979AB-193E-0F41-834C-EFA04845EB21}" type="presParOf" srcId="{A0CEC6A1-5003-854A-A8E9-A5F052157989}" destId="{337E5556-E29A-F246-8D2D-D9AB992E2D2F}" srcOrd="0" destOrd="0" presId="urn:microsoft.com/office/officeart/2005/8/layout/cycle4"/>
    <dgm:cxn modelId="{55E09EB7-F4CB-F749-93B7-7E50BA9FD9B0}" type="presParOf" srcId="{337E5556-E29A-F246-8D2D-D9AB992E2D2F}" destId="{E16F3E76-28F2-1B43-B5EA-9E1E29BFD9BA}" srcOrd="0" destOrd="0" presId="urn:microsoft.com/office/officeart/2005/8/layout/cycle4"/>
    <dgm:cxn modelId="{B5FFC4E2-816D-A04A-AD09-87B03083CBA5}" type="presParOf" srcId="{337E5556-E29A-F246-8D2D-D9AB992E2D2F}" destId="{51A3137A-330F-2D42-A2CA-F00580376D3C}" srcOrd="1" destOrd="0" presId="urn:microsoft.com/office/officeart/2005/8/layout/cycle4"/>
    <dgm:cxn modelId="{09A9B8A5-227C-2C42-8165-2BA29A43DE5E}" type="presParOf" srcId="{A0CEC6A1-5003-854A-A8E9-A5F052157989}" destId="{06BD8DAC-2B4D-F24D-8098-89E23AB2FF8D}" srcOrd="1" destOrd="0" presId="urn:microsoft.com/office/officeart/2005/8/layout/cycle4"/>
    <dgm:cxn modelId="{46F64034-478D-C948-9413-35AC63CE84BA}" type="presParOf" srcId="{06BD8DAC-2B4D-F24D-8098-89E23AB2FF8D}" destId="{478817C5-A3D8-9247-B41E-43ED82FBB13A}" srcOrd="0" destOrd="0" presId="urn:microsoft.com/office/officeart/2005/8/layout/cycle4"/>
    <dgm:cxn modelId="{0D0D7E8D-26AD-F749-8B68-6A0F55D89F01}" type="presParOf" srcId="{06BD8DAC-2B4D-F24D-8098-89E23AB2FF8D}" destId="{B3CA1F26-8751-BE4A-8168-50FB3B942A91}" srcOrd="1" destOrd="0" presId="urn:microsoft.com/office/officeart/2005/8/layout/cycle4"/>
    <dgm:cxn modelId="{2927FB9B-6851-034A-A7EF-4B7886A5F09C}" type="presParOf" srcId="{A0CEC6A1-5003-854A-A8E9-A5F052157989}" destId="{4F3804DE-6222-EA43-B682-AEA87911BF78}" srcOrd="2" destOrd="0" presId="urn:microsoft.com/office/officeart/2005/8/layout/cycle4"/>
    <dgm:cxn modelId="{C6C720AB-B3B4-EB42-87A6-A5A8434748BC}" type="presParOf" srcId="{4F3804DE-6222-EA43-B682-AEA87911BF78}" destId="{CC1F905E-586B-5B48-9989-F30B62BB76DF}" srcOrd="0" destOrd="0" presId="urn:microsoft.com/office/officeart/2005/8/layout/cycle4"/>
    <dgm:cxn modelId="{ECD7029E-CC64-8840-BD28-CAE6B014B845}" type="presParOf" srcId="{4F3804DE-6222-EA43-B682-AEA87911BF78}" destId="{05645D86-3898-BE49-99AB-3CC9E65B3EEB}" srcOrd="1" destOrd="0" presId="urn:microsoft.com/office/officeart/2005/8/layout/cycle4"/>
    <dgm:cxn modelId="{6728D760-2759-194E-8B4C-0BF13CE7F75A}" type="presParOf" srcId="{A0CEC6A1-5003-854A-A8E9-A5F052157989}" destId="{05E0927B-C54A-5B4E-9205-580EC6411CD3}" srcOrd="3" destOrd="0" presId="urn:microsoft.com/office/officeart/2005/8/layout/cycle4"/>
    <dgm:cxn modelId="{249601B9-FF45-1E4B-BF8C-F2D1579A4A45}" type="presParOf" srcId="{05E0927B-C54A-5B4E-9205-580EC6411CD3}" destId="{0F69F167-79A8-0248-8C0E-24BF984F9A50}" srcOrd="0" destOrd="0" presId="urn:microsoft.com/office/officeart/2005/8/layout/cycle4"/>
    <dgm:cxn modelId="{CC33AAD2-37C4-2345-BC36-99BA084E7710}" type="presParOf" srcId="{05E0927B-C54A-5B4E-9205-580EC6411CD3}" destId="{73FBEA9E-D40F-814F-8A0D-A77BDBD5D79E}" srcOrd="1" destOrd="0" presId="urn:microsoft.com/office/officeart/2005/8/layout/cycle4"/>
    <dgm:cxn modelId="{8F29DA64-67AC-F94A-8B13-7E36978E9A56}" type="presParOf" srcId="{A0CEC6A1-5003-854A-A8E9-A5F052157989}" destId="{DCAA90DC-C9AB-3A47-BE06-51E4ACBD08A3}" srcOrd="4" destOrd="0" presId="urn:microsoft.com/office/officeart/2005/8/layout/cycle4"/>
    <dgm:cxn modelId="{F9CF8082-BD55-554B-8A11-6F1B3D659EA6}" type="presParOf" srcId="{58B0CA6B-5211-A94C-BC3D-F6CFE07197DC}" destId="{76F0AA25-F7CF-1542-A990-556D97A70102}" srcOrd="1" destOrd="0" presId="urn:microsoft.com/office/officeart/2005/8/layout/cycle4"/>
    <dgm:cxn modelId="{EA69C4C4-034D-104F-A4E2-98C594CB2D35}" type="presParOf" srcId="{76F0AA25-F7CF-1542-A990-556D97A70102}" destId="{45B5498B-6229-7E44-A2AC-70B215FE942F}" srcOrd="0" destOrd="0" presId="urn:microsoft.com/office/officeart/2005/8/layout/cycle4"/>
    <dgm:cxn modelId="{8333DE64-2760-9E47-A7BE-A314A0764045}" type="presParOf" srcId="{76F0AA25-F7CF-1542-A990-556D97A70102}" destId="{FEC280DE-E049-B249-84DE-006655EDC22E}" srcOrd="1" destOrd="0" presId="urn:microsoft.com/office/officeart/2005/8/layout/cycle4"/>
    <dgm:cxn modelId="{0A513ABB-22E9-1E4E-9532-0D1694693EEB}" type="presParOf" srcId="{76F0AA25-F7CF-1542-A990-556D97A70102}" destId="{5436E44A-8B55-944E-9802-E260D3F7C7F4}" srcOrd="2" destOrd="0" presId="urn:microsoft.com/office/officeart/2005/8/layout/cycle4"/>
    <dgm:cxn modelId="{E0D0CBF2-1595-CC4D-B012-28A76145630C}" type="presParOf" srcId="{76F0AA25-F7CF-1542-A990-556D97A70102}" destId="{AC1BA4FF-F5F6-6F41-8473-570753520E9E}" srcOrd="3" destOrd="0" presId="urn:microsoft.com/office/officeart/2005/8/layout/cycle4"/>
    <dgm:cxn modelId="{670AC667-1D2E-504D-81A2-DBDE3F9DAFD0}" type="presParOf" srcId="{76F0AA25-F7CF-1542-A990-556D97A70102}" destId="{DC55E3C2-394B-3946-8CB4-576F374A3883}" srcOrd="4" destOrd="0" presId="urn:microsoft.com/office/officeart/2005/8/layout/cycle4"/>
    <dgm:cxn modelId="{CC0A7433-EFAF-EB46-B66B-FCF2A1CDA755}" type="presParOf" srcId="{58B0CA6B-5211-A94C-BC3D-F6CFE07197DC}" destId="{668F61BF-BE44-C64D-8512-CEE5C28FA1C9}" srcOrd="2" destOrd="0" presId="urn:microsoft.com/office/officeart/2005/8/layout/cycle4"/>
    <dgm:cxn modelId="{0B5B80AD-59D7-6046-93C9-ED1C2E43305C}" type="presParOf" srcId="{58B0CA6B-5211-A94C-BC3D-F6CFE07197DC}" destId="{15E9B384-7568-A545-BE5C-015ECB8B275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E77197-2EE0-EE4E-9B0A-6B96748F0430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291C7F-EC84-994B-84BE-03BC38BBEBCB}">
      <dgm:prSet custT="1"/>
      <dgm:spPr/>
      <dgm:t>
        <a:bodyPr/>
        <a:lstStyle/>
        <a:p>
          <a:pPr rtl="0"/>
          <a:r>
            <a:rPr lang="en-US" sz="2800" b="1" dirty="0" smtClean="0"/>
            <a:t>Pre-natal diagnosis</a:t>
          </a:r>
          <a:endParaRPr lang="en-US" sz="2800" b="1" dirty="0"/>
        </a:p>
      </dgm:t>
    </dgm:pt>
    <dgm:pt modelId="{4994A2EC-9A50-194C-A08F-DF92BBFE6262}" type="parTrans" cxnId="{C8939D38-2D7F-3144-992B-F19876B619AA}">
      <dgm:prSet/>
      <dgm:spPr/>
      <dgm:t>
        <a:bodyPr/>
        <a:lstStyle/>
        <a:p>
          <a:endParaRPr lang="en-US"/>
        </a:p>
      </dgm:t>
    </dgm:pt>
    <dgm:pt modelId="{B49EFD28-ED95-474D-A62E-55F88CEA544C}" type="sibTrans" cxnId="{C8939D38-2D7F-3144-992B-F19876B619AA}">
      <dgm:prSet/>
      <dgm:spPr/>
      <dgm:t>
        <a:bodyPr/>
        <a:lstStyle/>
        <a:p>
          <a:endParaRPr lang="en-US"/>
        </a:p>
      </dgm:t>
    </dgm:pt>
    <dgm:pt modelId="{37E5BCA4-18E7-864A-9D5E-6F6E6421AD82}">
      <dgm:prSet custT="1"/>
      <dgm:spPr/>
      <dgm:t>
        <a:bodyPr/>
        <a:lstStyle/>
        <a:p>
          <a:pPr rtl="0"/>
          <a:r>
            <a:rPr lang="en-US" sz="2800" b="1" dirty="0" smtClean="0"/>
            <a:t>Timing and location of delivery</a:t>
          </a:r>
          <a:endParaRPr lang="en-US" sz="2800" b="1" dirty="0"/>
        </a:p>
      </dgm:t>
    </dgm:pt>
    <dgm:pt modelId="{AC4C7B91-E637-034A-A122-47D16C94AE99}" type="parTrans" cxnId="{E849C589-1676-EC43-8923-235270A5DD07}">
      <dgm:prSet/>
      <dgm:spPr/>
      <dgm:t>
        <a:bodyPr/>
        <a:lstStyle/>
        <a:p>
          <a:endParaRPr lang="en-US"/>
        </a:p>
      </dgm:t>
    </dgm:pt>
    <dgm:pt modelId="{DADA9614-B212-0744-BE62-103F9E6C077A}" type="sibTrans" cxnId="{E849C589-1676-EC43-8923-235270A5DD07}">
      <dgm:prSet/>
      <dgm:spPr/>
      <dgm:t>
        <a:bodyPr/>
        <a:lstStyle/>
        <a:p>
          <a:endParaRPr lang="en-US"/>
        </a:p>
      </dgm:t>
    </dgm:pt>
    <dgm:pt modelId="{A525EF99-3DE4-5740-9632-A805E2B07E87}">
      <dgm:prSet custT="1"/>
      <dgm:spPr/>
      <dgm:t>
        <a:bodyPr/>
        <a:lstStyle/>
        <a:p>
          <a:pPr rtl="0"/>
          <a:r>
            <a:rPr lang="en-US" sz="2800" b="1" dirty="0" smtClean="0"/>
            <a:t>Prostaglandin therapy</a:t>
          </a:r>
          <a:endParaRPr lang="en-US" sz="2800" b="1" dirty="0"/>
        </a:p>
      </dgm:t>
    </dgm:pt>
    <dgm:pt modelId="{C377C43D-819C-1D4C-9804-2DA59ADFABCB}" type="parTrans" cxnId="{CCEC1864-45F6-064F-AC89-A96CC8A92554}">
      <dgm:prSet/>
      <dgm:spPr/>
      <dgm:t>
        <a:bodyPr/>
        <a:lstStyle/>
        <a:p>
          <a:endParaRPr lang="en-US"/>
        </a:p>
      </dgm:t>
    </dgm:pt>
    <dgm:pt modelId="{6C991EBD-5E41-9544-BD88-474A6E7882F1}" type="sibTrans" cxnId="{CCEC1864-45F6-064F-AC89-A96CC8A92554}">
      <dgm:prSet/>
      <dgm:spPr/>
      <dgm:t>
        <a:bodyPr/>
        <a:lstStyle/>
        <a:p>
          <a:endParaRPr lang="en-US"/>
        </a:p>
      </dgm:t>
    </dgm:pt>
    <dgm:pt modelId="{EE81B12B-7839-1F4A-B7D6-51E377A53DC9}">
      <dgm:prSet custT="1"/>
      <dgm:spPr/>
      <dgm:t>
        <a:bodyPr/>
        <a:lstStyle/>
        <a:p>
          <a:pPr rtl="0"/>
          <a:r>
            <a:rPr lang="en-US" sz="2800" b="1" dirty="0" smtClean="0"/>
            <a:t>Timely BAS</a:t>
          </a:r>
          <a:endParaRPr lang="en-US" sz="2800" b="1" dirty="0"/>
        </a:p>
      </dgm:t>
    </dgm:pt>
    <dgm:pt modelId="{151C62A2-26E8-8149-9983-BCC4CDE1BE3E}" type="parTrans" cxnId="{2F197E6B-A9B4-CD40-A72C-94CFED26EE90}">
      <dgm:prSet/>
      <dgm:spPr/>
      <dgm:t>
        <a:bodyPr/>
        <a:lstStyle/>
        <a:p>
          <a:endParaRPr lang="en-US"/>
        </a:p>
      </dgm:t>
    </dgm:pt>
    <dgm:pt modelId="{DA427CDC-586B-2F45-BD78-DCF7DA2B516E}" type="sibTrans" cxnId="{2F197E6B-A9B4-CD40-A72C-94CFED26EE90}">
      <dgm:prSet/>
      <dgm:spPr/>
      <dgm:t>
        <a:bodyPr/>
        <a:lstStyle/>
        <a:p>
          <a:endParaRPr lang="en-US"/>
        </a:p>
      </dgm:t>
    </dgm:pt>
    <dgm:pt modelId="{C5A93BFC-E736-9B41-9A97-E05590A6125C}">
      <dgm:prSet custT="1"/>
      <dgm:spPr/>
      <dgm:t>
        <a:bodyPr/>
        <a:lstStyle/>
        <a:p>
          <a:pPr rtl="0"/>
          <a:r>
            <a:rPr lang="en-US" sz="2800" b="1" dirty="0" smtClean="0"/>
            <a:t>Infection</a:t>
          </a:r>
          <a:endParaRPr lang="en-US" sz="2800" b="1" dirty="0"/>
        </a:p>
      </dgm:t>
    </dgm:pt>
    <dgm:pt modelId="{09FFC5DF-0A21-0040-BDB9-89E862D73DB5}" type="parTrans" cxnId="{D0572FE3-FF06-6440-B6D1-591B709E0BF8}">
      <dgm:prSet/>
      <dgm:spPr/>
      <dgm:t>
        <a:bodyPr/>
        <a:lstStyle/>
        <a:p>
          <a:endParaRPr lang="en-US"/>
        </a:p>
      </dgm:t>
    </dgm:pt>
    <dgm:pt modelId="{C51C3874-D484-3A43-961D-23D052291BB5}" type="sibTrans" cxnId="{D0572FE3-FF06-6440-B6D1-591B709E0BF8}">
      <dgm:prSet/>
      <dgm:spPr/>
      <dgm:t>
        <a:bodyPr/>
        <a:lstStyle/>
        <a:p>
          <a:endParaRPr lang="en-US"/>
        </a:p>
      </dgm:t>
    </dgm:pt>
    <dgm:pt modelId="{48187AA3-A7C1-3D4C-B253-950D7209FAC4}">
      <dgm:prSet custT="1"/>
      <dgm:spPr/>
      <dgm:t>
        <a:bodyPr/>
        <a:lstStyle/>
        <a:p>
          <a:pPr rtl="0"/>
          <a:r>
            <a:rPr lang="en-US" sz="2800" b="1" dirty="0" smtClean="0"/>
            <a:t>End-organs</a:t>
          </a:r>
          <a:endParaRPr lang="en-US" sz="2800" b="1" dirty="0"/>
        </a:p>
      </dgm:t>
    </dgm:pt>
    <dgm:pt modelId="{BC775219-F0EC-8145-98A5-72DE245964F6}" type="parTrans" cxnId="{5DA11D39-6397-5D4F-858E-9C700994E531}">
      <dgm:prSet/>
      <dgm:spPr/>
      <dgm:t>
        <a:bodyPr/>
        <a:lstStyle/>
        <a:p>
          <a:endParaRPr lang="en-US"/>
        </a:p>
      </dgm:t>
    </dgm:pt>
    <dgm:pt modelId="{7B4BA9B1-71DE-5F40-84D0-CA7B6107BE0A}" type="sibTrans" cxnId="{5DA11D39-6397-5D4F-858E-9C700994E531}">
      <dgm:prSet/>
      <dgm:spPr/>
      <dgm:t>
        <a:bodyPr/>
        <a:lstStyle/>
        <a:p>
          <a:endParaRPr lang="en-US"/>
        </a:p>
      </dgm:t>
    </dgm:pt>
    <dgm:pt modelId="{38802264-E455-9344-9C1F-04BA77D1CCED}">
      <dgm:prSet/>
      <dgm:spPr/>
      <dgm:t>
        <a:bodyPr/>
        <a:lstStyle/>
        <a:p>
          <a:r>
            <a:rPr lang="en-US" dirty="0" smtClean="0"/>
            <a:t>Accurate pre-natal diagnosis minimizes infant risk as well as improves outcome</a:t>
          </a:r>
          <a:endParaRPr lang="en-US" dirty="0"/>
        </a:p>
      </dgm:t>
    </dgm:pt>
    <dgm:pt modelId="{52CCF7E6-2235-A64A-A9C9-A780E6AC6F3D}" type="parTrans" cxnId="{56188376-3900-3641-AE50-6D27A15F88DE}">
      <dgm:prSet/>
      <dgm:spPr/>
      <dgm:t>
        <a:bodyPr/>
        <a:lstStyle/>
        <a:p>
          <a:endParaRPr lang="en-US"/>
        </a:p>
      </dgm:t>
    </dgm:pt>
    <dgm:pt modelId="{61E433D0-31BC-114B-B7CB-F27BB9AEDCE5}" type="sibTrans" cxnId="{56188376-3900-3641-AE50-6D27A15F88DE}">
      <dgm:prSet/>
      <dgm:spPr/>
      <dgm:t>
        <a:bodyPr/>
        <a:lstStyle/>
        <a:p>
          <a:endParaRPr lang="en-US"/>
        </a:p>
      </dgm:t>
    </dgm:pt>
    <dgm:pt modelId="{958EB8EA-CAE8-554B-8358-DADEED7C5B71}">
      <dgm:prSet/>
      <dgm:spPr/>
      <dgm:t>
        <a:bodyPr/>
        <a:lstStyle/>
        <a:p>
          <a:r>
            <a:rPr lang="en-US" dirty="0" smtClean="0"/>
            <a:t>A multidisciplinary team approach helps improve outcomes and shorten the time to intervention</a:t>
          </a:r>
          <a:endParaRPr lang="en-US" dirty="0"/>
        </a:p>
      </dgm:t>
    </dgm:pt>
    <dgm:pt modelId="{42BA6712-5F31-7E44-B783-AA9EEB79BC42}" type="parTrans" cxnId="{F328C42C-42E2-D74C-8CDD-B57285CB1B02}">
      <dgm:prSet/>
      <dgm:spPr/>
      <dgm:t>
        <a:bodyPr/>
        <a:lstStyle/>
        <a:p>
          <a:endParaRPr lang="en-US"/>
        </a:p>
      </dgm:t>
    </dgm:pt>
    <dgm:pt modelId="{C31072CA-7D2D-734E-85B2-36942EC7CF4C}" type="sibTrans" cxnId="{F328C42C-42E2-D74C-8CDD-B57285CB1B02}">
      <dgm:prSet/>
      <dgm:spPr/>
      <dgm:t>
        <a:bodyPr/>
        <a:lstStyle/>
        <a:p>
          <a:endParaRPr lang="en-US"/>
        </a:p>
      </dgm:t>
    </dgm:pt>
    <dgm:pt modelId="{8E6E61AD-6B61-4B40-BB5F-3146499000D1}">
      <dgm:prSet/>
      <dgm:spPr/>
      <dgm:t>
        <a:bodyPr/>
        <a:lstStyle/>
        <a:p>
          <a:r>
            <a:rPr lang="en-US" dirty="0" smtClean="0"/>
            <a:t>Most hypoxemic neonates with D-TGA will benefit from early institution of PGE1 therapy, except inadequate intra-cardiac mixing due to restrictive PFO </a:t>
          </a:r>
          <a:r>
            <a:rPr lang="en-US" dirty="0" smtClean="0">
              <a:sym typeface="Wingdings"/>
            </a:rPr>
            <a:t> BAS</a:t>
          </a:r>
          <a:endParaRPr lang="en-US" dirty="0"/>
        </a:p>
      </dgm:t>
    </dgm:pt>
    <dgm:pt modelId="{09B04EBF-5837-3E40-8F7B-E7AF07470BFB}" type="parTrans" cxnId="{7110FEBB-BD69-3549-A0B0-6DD6419B2391}">
      <dgm:prSet/>
      <dgm:spPr/>
      <dgm:t>
        <a:bodyPr/>
        <a:lstStyle/>
        <a:p>
          <a:endParaRPr lang="en-US"/>
        </a:p>
      </dgm:t>
    </dgm:pt>
    <dgm:pt modelId="{82C59049-ED76-F54A-8F0D-2B3E1F8335D0}" type="sibTrans" cxnId="{7110FEBB-BD69-3549-A0B0-6DD6419B2391}">
      <dgm:prSet/>
      <dgm:spPr/>
      <dgm:t>
        <a:bodyPr/>
        <a:lstStyle/>
        <a:p>
          <a:endParaRPr lang="en-US"/>
        </a:p>
      </dgm:t>
    </dgm:pt>
    <dgm:pt modelId="{BDB557CB-0F43-D848-B83F-F15F2E9642EE}" type="pres">
      <dgm:prSet presAssocID="{17E77197-2EE0-EE4E-9B0A-6B96748F04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219FFC-ED4D-8745-9759-BD926E52C385}" type="pres">
      <dgm:prSet presAssocID="{F8291C7F-EC84-994B-84BE-03BC38BBEBCB}" presName="parentLin" presStyleCnt="0"/>
      <dgm:spPr/>
    </dgm:pt>
    <dgm:pt modelId="{B3477F3E-2124-7045-ABC7-82548268186C}" type="pres">
      <dgm:prSet presAssocID="{F8291C7F-EC84-994B-84BE-03BC38BBEBCB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B3F6B488-F7BB-EB41-88CD-21439097DB62}" type="pres">
      <dgm:prSet presAssocID="{F8291C7F-EC84-994B-84BE-03BC38BBEBC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7F135-B57F-684A-9F9B-B88EBA639562}" type="pres">
      <dgm:prSet presAssocID="{F8291C7F-EC84-994B-84BE-03BC38BBEBCB}" presName="negativeSpace" presStyleCnt="0"/>
      <dgm:spPr/>
    </dgm:pt>
    <dgm:pt modelId="{591EF235-E5F4-F743-BA2B-41427EEB1267}" type="pres">
      <dgm:prSet presAssocID="{F8291C7F-EC84-994B-84BE-03BC38BBEBCB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F67D5-409B-134F-9C2C-10AF48DEA002}" type="pres">
      <dgm:prSet presAssocID="{B49EFD28-ED95-474D-A62E-55F88CEA544C}" presName="spaceBetweenRectangles" presStyleCnt="0"/>
      <dgm:spPr/>
    </dgm:pt>
    <dgm:pt modelId="{126CF5A0-EB62-1B4B-8B45-0E4D8BC2550E}" type="pres">
      <dgm:prSet presAssocID="{37E5BCA4-18E7-864A-9D5E-6F6E6421AD82}" presName="parentLin" presStyleCnt="0"/>
      <dgm:spPr/>
    </dgm:pt>
    <dgm:pt modelId="{D316E860-F788-AE44-A9DC-B65A99DEECAA}" type="pres">
      <dgm:prSet presAssocID="{37E5BCA4-18E7-864A-9D5E-6F6E6421AD8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9DCA1DC-F187-7346-919F-4107C87A2747}" type="pres">
      <dgm:prSet presAssocID="{37E5BCA4-18E7-864A-9D5E-6F6E6421AD8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D1C47-C3CB-E045-8C19-0934B24C8CB8}" type="pres">
      <dgm:prSet presAssocID="{37E5BCA4-18E7-864A-9D5E-6F6E6421AD82}" presName="negativeSpace" presStyleCnt="0"/>
      <dgm:spPr/>
    </dgm:pt>
    <dgm:pt modelId="{AE246C78-708B-AA48-B9DB-AF732A41095E}" type="pres">
      <dgm:prSet presAssocID="{37E5BCA4-18E7-864A-9D5E-6F6E6421AD82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83D2E-D3F4-2E49-8830-D547A751C210}" type="pres">
      <dgm:prSet presAssocID="{DADA9614-B212-0744-BE62-103F9E6C077A}" presName="spaceBetweenRectangles" presStyleCnt="0"/>
      <dgm:spPr/>
    </dgm:pt>
    <dgm:pt modelId="{AA817035-42CE-794C-B9E5-72FD5253CD12}" type="pres">
      <dgm:prSet presAssocID="{A525EF99-3DE4-5740-9632-A805E2B07E87}" presName="parentLin" presStyleCnt="0"/>
      <dgm:spPr/>
    </dgm:pt>
    <dgm:pt modelId="{309AFF8A-47A8-CA4F-925E-7188E6F1413C}" type="pres">
      <dgm:prSet presAssocID="{A525EF99-3DE4-5740-9632-A805E2B07E87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51F97AC6-1EAF-8346-AEBB-3B6504854323}" type="pres">
      <dgm:prSet presAssocID="{A525EF99-3DE4-5740-9632-A805E2B07E8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C9762-8CD6-D547-B48A-8C1ACFD861C1}" type="pres">
      <dgm:prSet presAssocID="{A525EF99-3DE4-5740-9632-A805E2B07E87}" presName="negativeSpace" presStyleCnt="0"/>
      <dgm:spPr/>
    </dgm:pt>
    <dgm:pt modelId="{F96E8DB3-DC21-D148-919E-0817C390DF24}" type="pres">
      <dgm:prSet presAssocID="{A525EF99-3DE4-5740-9632-A805E2B07E8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822FF-820D-A749-AAE1-57956D459F8C}" type="pres">
      <dgm:prSet presAssocID="{6C991EBD-5E41-9544-BD88-474A6E7882F1}" presName="spaceBetweenRectangles" presStyleCnt="0"/>
      <dgm:spPr/>
    </dgm:pt>
    <dgm:pt modelId="{E6F9375F-F826-E64D-90F4-0BE424464806}" type="pres">
      <dgm:prSet presAssocID="{EE81B12B-7839-1F4A-B7D6-51E377A53DC9}" presName="parentLin" presStyleCnt="0"/>
      <dgm:spPr/>
    </dgm:pt>
    <dgm:pt modelId="{1F06CAC4-9BDC-264D-9328-778BC3EFBD19}" type="pres">
      <dgm:prSet presAssocID="{EE81B12B-7839-1F4A-B7D6-51E377A53DC9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AE64172A-2664-7348-9611-AC034494E499}" type="pres">
      <dgm:prSet presAssocID="{EE81B12B-7839-1F4A-B7D6-51E377A53DC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FB69F-AF21-644E-A1B2-D9D25E8A2478}" type="pres">
      <dgm:prSet presAssocID="{EE81B12B-7839-1F4A-B7D6-51E377A53DC9}" presName="negativeSpace" presStyleCnt="0"/>
      <dgm:spPr/>
    </dgm:pt>
    <dgm:pt modelId="{0A81BFCF-7A2E-FF49-88BB-8EB65E2859F1}" type="pres">
      <dgm:prSet presAssocID="{EE81B12B-7839-1F4A-B7D6-51E377A53DC9}" presName="childText" presStyleLbl="conFgAcc1" presStyleIdx="3" presStyleCnt="6">
        <dgm:presLayoutVars>
          <dgm:bulletEnabled val="1"/>
        </dgm:presLayoutVars>
      </dgm:prSet>
      <dgm:spPr/>
    </dgm:pt>
    <dgm:pt modelId="{5D61E2C0-E1C2-474B-BC52-008ED8FCC61A}" type="pres">
      <dgm:prSet presAssocID="{DA427CDC-586B-2F45-BD78-DCF7DA2B516E}" presName="spaceBetweenRectangles" presStyleCnt="0"/>
      <dgm:spPr/>
    </dgm:pt>
    <dgm:pt modelId="{98CFA62B-FA4E-E54A-A89B-8525AD605D4D}" type="pres">
      <dgm:prSet presAssocID="{C5A93BFC-E736-9B41-9A97-E05590A6125C}" presName="parentLin" presStyleCnt="0"/>
      <dgm:spPr/>
    </dgm:pt>
    <dgm:pt modelId="{BE29B7D1-1332-FA4C-BC95-526B8AAF163C}" type="pres">
      <dgm:prSet presAssocID="{C5A93BFC-E736-9B41-9A97-E05590A6125C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424AB11-A0E2-154C-A33B-6B88FA27B1BC}" type="pres">
      <dgm:prSet presAssocID="{C5A93BFC-E736-9B41-9A97-E05590A6125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669F2-666F-5D43-8C69-F59DE93CC1FF}" type="pres">
      <dgm:prSet presAssocID="{C5A93BFC-E736-9B41-9A97-E05590A6125C}" presName="negativeSpace" presStyleCnt="0"/>
      <dgm:spPr/>
    </dgm:pt>
    <dgm:pt modelId="{8D6FF892-3EF0-FA43-A7B3-F308DE4AD915}" type="pres">
      <dgm:prSet presAssocID="{C5A93BFC-E736-9B41-9A97-E05590A6125C}" presName="childText" presStyleLbl="conFgAcc1" presStyleIdx="4" presStyleCnt="6">
        <dgm:presLayoutVars>
          <dgm:bulletEnabled val="1"/>
        </dgm:presLayoutVars>
      </dgm:prSet>
      <dgm:spPr/>
    </dgm:pt>
    <dgm:pt modelId="{273497EF-9584-8C41-8969-E2B23B786FC2}" type="pres">
      <dgm:prSet presAssocID="{C51C3874-D484-3A43-961D-23D052291BB5}" presName="spaceBetweenRectangles" presStyleCnt="0"/>
      <dgm:spPr/>
    </dgm:pt>
    <dgm:pt modelId="{D75B4F82-C7BA-6541-80B4-87CEBB20D504}" type="pres">
      <dgm:prSet presAssocID="{48187AA3-A7C1-3D4C-B253-950D7209FAC4}" presName="parentLin" presStyleCnt="0"/>
      <dgm:spPr/>
    </dgm:pt>
    <dgm:pt modelId="{A6EBAA69-CE2C-8146-BF95-89CC12F3BF2D}" type="pres">
      <dgm:prSet presAssocID="{48187AA3-A7C1-3D4C-B253-950D7209FAC4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F0EAF9F3-7962-6147-8924-0004CA6CEA71}" type="pres">
      <dgm:prSet presAssocID="{48187AA3-A7C1-3D4C-B253-950D7209FAC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075BD-E992-C64F-B3C2-B11DB8E46204}" type="pres">
      <dgm:prSet presAssocID="{48187AA3-A7C1-3D4C-B253-950D7209FAC4}" presName="negativeSpace" presStyleCnt="0"/>
      <dgm:spPr/>
    </dgm:pt>
    <dgm:pt modelId="{5B83D703-12CA-F648-88DE-AA56C23C3969}" type="pres">
      <dgm:prSet presAssocID="{48187AA3-A7C1-3D4C-B253-950D7209FAC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ED4A887-BE78-9D45-A6AB-CDBCCF20C96F}" type="presOf" srcId="{A525EF99-3DE4-5740-9632-A805E2B07E87}" destId="{309AFF8A-47A8-CA4F-925E-7188E6F1413C}" srcOrd="0" destOrd="0" presId="urn:microsoft.com/office/officeart/2005/8/layout/list1"/>
    <dgm:cxn modelId="{0DAD4AA9-83BC-8442-BFB3-B3AF88F8EEF3}" type="presOf" srcId="{48187AA3-A7C1-3D4C-B253-950D7209FAC4}" destId="{A6EBAA69-CE2C-8146-BF95-89CC12F3BF2D}" srcOrd="0" destOrd="0" presId="urn:microsoft.com/office/officeart/2005/8/layout/list1"/>
    <dgm:cxn modelId="{638CA6C7-43AD-3A4C-B8F5-579EC91DAC57}" type="presOf" srcId="{F8291C7F-EC84-994B-84BE-03BC38BBEBCB}" destId="{B3F6B488-F7BB-EB41-88CD-21439097DB62}" srcOrd="1" destOrd="0" presId="urn:microsoft.com/office/officeart/2005/8/layout/list1"/>
    <dgm:cxn modelId="{5DA11D39-6397-5D4F-858E-9C700994E531}" srcId="{17E77197-2EE0-EE4E-9B0A-6B96748F0430}" destId="{48187AA3-A7C1-3D4C-B253-950D7209FAC4}" srcOrd="5" destOrd="0" parTransId="{BC775219-F0EC-8145-98A5-72DE245964F6}" sibTransId="{7B4BA9B1-71DE-5F40-84D0-CA7B6107BE0A}"/>
    <dgm:cxn modelId="{348AE6FC-055E-7642-8683-787FEE6DACCB}" type="presOf" srcId="{48187AA3-A7C1-3D4C-B253-950D7209FAC4}" destId="{F0EAF9F3-7962-6147-8924-0004CA6CEA71}" srcOrd="1" destOrd="0" presId="urn:microsoft.com/office/officeart/2005/8/layout/list1"/>
    <dgm:cxn modelId="{0DF42967-0FA2-DA4E-838D-FD35CE6088C4}" type="presOf" srcId="{C5A93BFC-E736-9B41-9A97-E05590A6125C}" destId="{BE29B7D1-1332-FA4C-BC95-526B8AAF163C}" srcOrd="0" destOrd="0" presId="urn:microsoft.com/office/officeart/2005/8/layout/list1"/>
    <dgm:cxn modelId="{4572DB65-1092-524A-959C-417A61992F99}" type="presOf" srcId="{958EB8EA-CAE8-554B-8358-DADEED7C5B71}" destId="{AE246C78-708B-AA48-B9DB-AF732A41095E}" srcOrd="0" destOrd="0" presId="urn:microsoft.com/office/officeart/2005/8/layout/list1"/>
    <dgm:cxn modelId="{D0572FE3-FF06-6440-B6D1-591B709E0BF8}" srcId="{17E77197-2EE0-EE4E-9B0A-6B96748F0430}" destId="{C5A93BFC-E736-9B41-9A97-E05590A6125C}" srcOrd="4" destOrd="0" parTransId="{09FFC5DF-0A21-0040-BDB9-89E862D73DB5}" sibTransId="{C51C3874-D484-3A43-961D-23D052291BB5}"/>
    <dgm:cxn modelId="{2F197E6B-A9B4-CD40-A72C-94CFED26EE90}" srcId="{17E77197-2EE0-EE4E-9B0A-6B96748F0430}" destId="{EE81B12B-7839-1F4A-B7D6-51E377A53DC9}" srcOrd="3" destOrd="0" parTransId="{151C62A2-26E8-8149-9983-BCC4CDE1BE3E}" sibTransId="{DA427CDC-586B-2F45-BD78-DCF7DA2B516E}"/>
    <dgm:cxn modelId="{56188376-3900-3641-AE50-6D27A15F88DE}" srcId="{F8291C7F-EC84-994B-84BE-03BC38BBEBCB}" destId="{38802264-E455-9344-9C1F-04BA77D1CCED}" srcOrd="0" destOrd="0" parTransId="{52CCF7E6-2235-A64A-A9C9-A780E6AC6F3D}" sibTransId="{61E433D0-31BC-114B-B7CB-F27BB9AEDCE5}"/>
    <dgm:cxn modelId="{CFC3A35F-068E-D043-9C4C-89EA9BE5EAD9}" type="presOf" srcId="{EE81B12B-7839-1F4A-B7D6-51E377A53DC9}" destId="{1F06CAC4-9BDC-264D-9328-778BC3EFBD19}" srcOrd="0" destOrd="0" presId="urn:microsoft.com/office/officeart/2005/8/layout/list1"/>
    <dgm:cxn modelId="{388B229B-CB0D-9A43-9E65-D05411175DDE}" type="presOf" srcId="{37E5BCA4-18E7-864A-9D5E-6F6E6421AD82}" destId="{79DCA1DC-F187-7346-919F-4107C87A2747}" srcOrd="1" destOrd="0" presId="urn:microsoft.com/office/officeart/2005/8/layout/list1"/>
    <dgm:cxn modelId="{7110FEBB-BD69-3549-A0B0-6DD6419B2391}" srcId="{A525EF99-3DE4-5740-9632-A805E2B07E87}" destId="{8E6E61AD-6B61-4B40-BB5F-3146499000D1}" srcOrd="0" destOrd="0" parTransId="{09B04EBF-5837-3E40-8F7B-E7AF07470BFB}" sibTransId="{82C59049-ED76-F54A-8F0D-2B3E1F8335D0}"/>
    <dgm:cxn modelId="{C8939D38-2D7F-3144-992B-F19876B619AA}" srcId="{17E77197-2EE0-EE4E-9B0A-6B96748F0430}" destId="{F8291C7F-EC84-994B-84BE-03BC38BBEBCB}" srcOrd="0" destOrd="0" parTransId="{4994A2EC-9A50-194C-A08F-DF92BBFE6262}" sibTransId="{B49EFD28-ED95-474D-A62E-55F88CEA544C}"/>
    <dgm:cxn modelId="{F328C42C-42E2-D74C-8CDD-B57285CB1B02}" srcId="{37E5BCA4-18E7-864A-9D5E-6F6E6421AD82}" destId="{958EB8EA-CAE8-554B-8358-DADEED7C5B71}" srcOrd="0" destOrd="0" parTransId="{42BA6712-5F31-7E44-B783-AA9EEB79BC42}" sibTransId="{C31072CA-7D2D-734E-85B2-36942EC7CF4C}"/>
    <dgm:cxn modelId="{CCEC1864-45F6-064F-AC89-A96CC8A92554}" srcId="{17E77197-2EE0-EE4E-9B0A-6B96748F0430}" destId="{A525EF99-3DE4-5740-9632-A805E2B07E87}" srcOrd="2" destOrd="0" parTransId="{C377C43D-819C-1D4C-9804-2DA59ADFABCB}" sibTransId="{6C991EBD-5E41-9544-BD88-474A6E7882F1}"/>
    <dgm:cxn modelId="{9FE3E1CA-4430-7240-940D-DE49BC0C01ED}" type="presOf" srcId="{8E6E61AD-6B61-4B40-BB5F-3146499000D1}" destId="{F96E8DB3-DC21-D148-919E-0817C390DF24}" srcOrd="0" destOrd="0" presId="urn:microsoft.com/office/officeart/2005/8/layout/list1"/>
    <dgm:cxn modelId="{CB52BC6C-1D60-6840-84DB-BD082BC8E13E}" type="presOf" srcId="{A525EF99-3DE4-5740-9632-A805E2B07E87}" destId="{51F97AC6-1EAF-8346-AEBB-3B6504854323}" srcOrd="1" destOrd="0" presId="urn:microsoft.com/office/officeart/2005/8/layout/list1"/>
    <dgm:cxn modelId="{35BDFE29-BCE4-7541-818A-A66EC8B13101}" type="presOf" srcId="{F8291C7F-EC84-994B-84BE-03BC38BBEBCB}" destId="{B3477F3E-2124-7045-ABC7-82548268186C}" srcOrd="0" destOrd="0" presId="urn:microsoft.com/office/officeart/2005/8/layout/list1"/>
    <dgm:cxn modelId="{EEB4AB4F-E923-3A4C-BCB9-3C816B19184C}" type="presOf" srcId="{C5A93BFC-E736-9B41-9A97-E05590A6125C}" destId="{9424AB11-A0E2-154C-A33B-6B88FA27B1BC}" srcOrd="1" destOrd="0" presId="urn:microsoft.com/office/officeart/2005/8/layout/list1"/>
    <dgm:cxn modelId="{E548F749-C9ED-7E49-9396-A00CDF5C6160}" type="presOf" srcId="{37E5BCA4-18E7-864A-9D5E-6F6E6421AD82}" destId="{D316E860-F788-AE44-A9DC-B65A99DEECAA}" srcOrd="0" destOrd="0" presId="urn:microsoft.com/office/officeart/2005/8/layout/list1"/>
    <dgm:cxn modelId="{72A26C68-3C88-4644-87AD-021DA17C9B53}" type="presOf" srcId="{EE81B12B-7839-1F4A-B7D6-51E377A53DC9}" destId="{AE64172A-2664-7348-9611-AC034494E499}" srcOrd="1" destOrd="0" presId="urn:microsoft.com/office/officeart/2005/8/layout/list1"/>
    <dgm:cxn modelId="{E849C589-1676-EC43-8923-235270A5DD07}" srcId="{17E77197-2EE0-EE4E-9B0A-6B96748F0430}" destId="{37E5BCA4-18E7-864A-9D5E-6F6E6421AD82}" srcOrd="1" destOrd="0" parTransId="{AC4C7B91-E637-034A-A122-47D16C94AE99}" sibTransId="{DADA9614-B212-0744-BE62-103F9E6C077A}"/>
    <dgm:cxn modelId="{52FAAC0C-5F69-0D4F-B02B-67775BA083C1}" type="presOf" srcId="{17E77197-2EE0-EE4E-9B0A-6B96748F0430}" destId="{BDB557CB-0F43-D848-B83F-F15F2E9642EE}" srcOrd="0" destOrd="0" presId="urn:microsoft.com/office/officeart/2005/8/layout/list1"/>
    <dgm:cxn modelId="{367A0CF5-1E65-9C4D-B1E5-A36BC3ECD07E}" type="presOf" srcId="{38802264-E455-9344-9C1F-04BA77D1CCED}" destId="{591EF235-E5F4-F743-BA2B-41427EEB1267}" srcOrd="0" destOrd="0" presId="urn:microsoft.com/office/officeart/2005/8/layout/list1"/>
    <dgm:cxn modelId="{FF6E6BD4-ABD5-AB4F-A201-A380C39570D9}" type="presParOf" srcId="{BDB557CB-0F43-D848-B83F-F15F2E9642EE}" destId="{34219FFC-ED4D-8745-9759-BD926E52C385}" srcOrd="0" destOrd="0" presId="urn:microsoft.com/office/officeart/2005/8/layout/list1"/>
    <dgm:cxn modelId="{8D24AC75-7D5D-6B40-9434-F905459DDB88}" type="presParOf" srcId="{34219FFC-ED4D-8745-9759-BD926E52C385}" destId="{B3477F3E-2124-7045-ABC7-82548268186C}" srcOrd="0" destOrd="0" presId="urn:microsoft.com/office/officeart/2005/8/layout/list1"/>
    <dgm:cxn modelId="{D9D3F4CA-BEAE-5C48-8C48-969D2BF9628A}" type="presParOf" srcId="{34219FFC-ED4D-8745-9759-BD926E52C385}" destId="{B3F6B488-F7BB-EB41-88CD-21439097DB62}" srcOrd="1" destOrd="0" presId="urn:microsoft.com/office/officeart/2005/8/layout/list1"/>
    <dgm:cxn modelId="{49F5DF8F-F75A-4F4C-A855-650AB935A100}" type="presParOf" srcId="{BDB557CB-0F43-D848-B83F-F15F2E9642EE}" destId="{1E97F135-B57F-684A-9F9B-B88EBA639562}" srcOrd="1" destOrd="0" presId="urn:microsoft.com/office/officeart/2005/8/layout/list1"/>
    <dgm:cxn modelId="{5C827099-01F8-8E46-8009-19D4217C620D}" type="presParOf" srcId="{BDB557CB-0F43-D848-B83F-F15F2E9642EE}" destId="{591EF235-E5F4-F743-BA2B-41427EEB1267}" srcOrd="2" destOrd="0" presId="urn:microsoft.com/office/officeart/2005/8/layout/list1"/>
    <dgm:cxn modelId="{48B9BB03-72AC-B044-B683-FE47A66B4970}" type="presParOf" srcId="{BDB557CB-0F43-D848-B83F-F15F2E9642EE}" destId="{278F67D5-409B-134F-9C2C-10AF48DEA002}" srcOrd="3" destOrd="0" presId="urn:microsoft.com/office/officeart/2005/8/layout/list1"/>
    <dgm:cxn modelId="{98F79D14-6D04-AD42-9B5F-0C7F16C14641}" type="presParOf" srcId="{BDB557CB-0F43-D848-B83F-F15F2E9642EE}" destId="{126CF5A0-EB62-1B4B-8B45-0E4D8BC2550E}" srcOrd="4" destOrd="0" presId="urn:microsoft.com/office/officeart/2005/8/layout/list1"/>
    <dgm:cxn modelId="{0E59DFB4-59E7-6F42-92D5-4FE5E91168B9}" type="presParOf" srcId="{126CF5A0-EB62-1B4B-8B45-0E4D8BC2550E}" destId="{D316E860-F788-AE44-A9DC-B65A99DEECAA}" srcOrd="0" destOrd="0" presId="urn:microsoft.com/office/officeart/2005/8/layout/list1"/>
    <dgm:cxn modelId="{FD0DCE38-53F9-2947-9060-B3BE16AFDF3B}" type="presParOf" srcId="{126CF5A0-EB62-1B4B-8B45-0E4D8BC2550E}" destId="{79DCA1DC-F187-7346-919F-4107C87A2747}" srcOrd="1" destOrd="0" presId="urn:microsoft.com/office/officeart/2005/8/layout/list1"/>
    <dgm:cxn modelId="{0D0BAD84-2E49-B948-B7AE-D344B6A6EE0D}" type="presParOf" srcId="{BDB557CB-0F43-D848-B83F-F15F2E9642EE}" destId="{E46D1C47-C3CB-E045-8C19-0934B24C8CB8}" srcOrd="5" destOrd="0" presId="urn:microsoft.com/office/officeart/2005/8/layout/list1"/>
    <dgm:cxn modelId="{A1C5E82D-143B-A746-B756-78AEAE7FF2B9}" type="presParOf" srcId="{BDB557CB-0F43-D848-B83F-F15F2E9642EE}" destId="{AE246C78-708B-AA48-B9DB-AF732A41095E}" srcOrd="6" destOrd="0" presId="urn:microsoft.com/office/officeart/2005/8/layout/list1"/>
    <dgm:cxn modelId="{EF367144-8A85-904C-A410-6E1A4B195C2D}" type="presParOf" srcId="{BDB557CB-0F43-D848-B83F-F15F2E9642EE}" destId="{6C783D2E-D3F4-2E49-8830-D547A751C210}" srcOrd="7" destOrd="0" presId="urn:microsoft.com/office/officeart/2005/8/layout/list1"/>
    <dgm:cxn modelId="{65009902-99FD-E447-B69E-30023112951A}" type="presParOf" srcId="{BDB557CB-0F43-D848-B83F-F15F2E9642EE}" destId="{AA817035-42CE-794C-B9E5-72FD5253CD12}" srcOrd="8" destOrd="0" presId="urn:microsoft.com/office/officeart/2005/8/layout/list1"/>
    <dgm:cxn modelId="{95F7303A-007C-1148-8B22-F1BDAA9DDE38}" type="presParOf" srcId="{AA817035-42CE-794C-B9E5-72FD5253CD12}" destId="{309AFF8A-47A8-CA4F-925E-7188E6F1413C}" srcOrd="0" destOrd="0" presId="urn:microsoft.com/office/officeart/2005/8/layout/list1"/>
    <dgm:cxn modelId="{367EDE92-C928-A54A-A6AF-B95395C0DBBF}" type="presParOf" srcId="{AA817035-42CE-794C-B9E5-72FD5253CD12}" destId="{51F97AC6-1EAF-8346-AEBB-3B6504854323}" srcOrd="1" destOrd="0" presId="urn:microsoft.com/office/officeart/2005/8/layout/list1"/>
    <dgm:cxn modelId="{C87651A7-76E0-BB48-B69A-2A94DA6E8A11}" type="presParOf" srcId="{BDB557CB-0F43-D848-B83F-F15F2E9642EE}" destId="{204C9762-8CD6-D547-B48A-8C1ACFD861C1}" srcOrd="9" destOrd="0" presId="urn:microsoft.com/office/officeart/2005/8/layout/list1"/>
    <dgm:cxn modelId="{D3641C9F-B97E-7C4F-914C-1B38FD29D54E}" type="presParOf" srcId="{BDB557CB-0F43-D848-B83F-F15F2E9642EE}" destId="{F96E8DB3-DC21-D148-919E-0817C390DF24}" srcOrd="10" destOrd="0" presId="urn:microsoft.com/office/officeart/2005/8/layout/list1"/>
    <dgm:cxn modelId="{230FF288-C447-3C45-9700-89F82356B716}" type="presParOf" srcId="{BDB557CB-0F43-D848-B83F-F15F2E9642EE}" destId="{E15822FF-820D-A749-AAE1-57956D459F8C}" srcOrd="11" destOrd="0" presId="urn:microsoft.com/office/officeart/2005/8/layout/list1"/>
    <dgm:cxn modelId="{7A444C55-EA7E-5343-9684-B3B9A6552DAE}" type="presParOf" srcId="{BDB557CB-0F43-D848-B83F-F15F2E9642EE}" destId="{E6F9375F-F826-E64D-90F4-0BE424464806}" srcOrd="12" destOrd="0" presId="urn:microsoft.com/office/officeart/2005/8/layout/list1"/>
    <dgm:cxn modelId="{6170DAC5-6532-C144-8932-68B7569C5803}" type="presParOf" srcId="{E6F9375F-F826-E64D-90F4-0BE424464806}" destId="{1F06CAC4-9BDC-264D-9328-778BC3EFBD19}" srcOrd="0" destOrd="0" presId="urn:microsoft.com/office/officeart/2005/8/layout/list1"/>
    <dgm:cxn modelId="{AE93FE18-979C-4D4F-94E6-EC19528CDFB2}" type="presParOf" srcId="{E6F9375F-F826-E64D-90F4-0BE424464806}" destId="{AE64172A-2664-7348-9611-AC034494E499}" srcOrd="1" destOrd="0" presId="urn:microsoft.com/office/officeart/2005/8/layout/list1"/>
    <dgm:cxn modelId="{91241BED-74CC-944D-BA8C-B0EE33CA8C40}" type="presParOf" srcId="{BDB557CB-0F43-D848-B83F-F15F2E9642EE}" destId="{B6FFB69F-AF21-644E-A1B2-D9D25E8A2478}" srcOrd="13" destOrd="0" presId="urn:microsoft.com/office/officeart/2005/8/layout/list1"/>
    <dgm:cxn modelId="{FD3716E6-9511-674F-BEF2-D5F0A2C4E4F1}" type="presParOf" srcId="{BDB557CB-0F43-D848-B83F-F15F2E9642EE}" destId="{0A81BFCF-7A2E-FF49-88BB-8EB65E2859F1}" srcOrd="14" destOrd="0" presId="urn:microsoft.com/office/officeart/2005/8/layout/list1"/>
    <dgm:cxn modelId="{EB10676B-3CAA-AF4C-9BC1-66EFF9C76C2E}" type="presParOf" srcId="{BDB557CB-0F43-D848-B83F-F15F2E9642EE}" destId="{5D61E2C0-E1C2-474B-BC52-008ED8FCC61A}" srcOrd="15" destOrd="0" presId="urn:microsoft.com/office/officeart/2005/8/layout/list1"/>
    <dgm:cxn modelId="{839A1EE0-099E-A740-B70C-C1FF02DFCDC9}" type="presParOf" srcId="{BDB557CB-0F43-D848-B83F-F15F2E9642EE}" destId="{98CFA62B-FA4E-E54A-A89B-8525AD605D4D}" srcOrd="16" destOrd="0" presId="urn:microsoft.com/office/officeart/2005/8/layout/list1"/>
    <dgm:cxn modelId="{2D226F6C-458F-6C4D-B860-72FC7E4D98E6}" type="presParOf" srcId="{98CFA62B-FA4E-E54A-A89B-8525AD605D4D}" destId="{BE29B7D1-1332-FA4C-BC95-526B8AAF163C}" srcOrd="0" destOrd="0" presId="urn:microsoft.com/office/officeart/2005/8/layout/list1"/>
    <dgm:cxn modelId="{3FB60CE2-77B8-CC48-93EA-8B975ABF3018}" type="presParOf" srcId="{98CFA62B-FA4E-E54A-A89B-8525AD605D4D}" destId="{9424AB11-A0E2-154C-A33B-6B88FA27B1BC}" srcOrd="1" destOrd="0" presId="urn:microsoft.com/office/officeart/2005/8/layout/list1"/>
    <dgm:cxn modelId="{EEFAB8C2-BE05-564C-A1C1-20185F6F717E}" type="presParOf" srcId="{BDB557CB-0F43-D848-B83F-F15F2E9642EE}" destId="{7AB669F2-666F-5D43-8C69-F59DE93CC1FF}" srcOrd="17" destOrd="0" presId="urn:microsoft.com/office/officeart/2005/8/layout/list1"/>
    <dgm:cxn modelId="{DBB2A767-5535-D84F-ABB0-98B44CCB5DDB}" type="presParOf" srcId="{BDB557CB-0F43-D848-B83F-F15F2E9642EE}" destId="{8D6FF892-3EF0-FA43-A7B3-F308DE4AD915}" srcOrd="18" destOrd="0" presId="urn:microsoft.com/office/officeart/2005/8/layout/list1"/>
    <dgm:cxn modelId="{AC6197A5-06EA-FF40-AB11-73D910E020D2}" type="presParOf" srcId="{BDB557CB-0F43-D848-B83F-F15F2E9642EE}" destId="{273497EF-9584-8C41-8969-E2B23B786FC2}" srcOrd="19" destOrd="0" presId="urn:microsoft.com/office/officeart/2005/8/layout/list1"/>
    <dgm:cxn modelId="{CF04E4B8-FE5C-D04D-A015-49DF56885E63}" type="presParOf" srcId="{BDB557CB-0F43-D848-B83F-F15F2E9642EE}" destId="{D75B4F82-C7BA-6541-80B4-87CEBB20D504}" srcOrd="20" destOrd="0" presId="urn:microsoft.com/office/officeart/2005/8/layout/list1"/>
    <dgm:cxn modelId="{CE223F1C-19BF-A642-902B-6178598105F9}" type="presParOf" srcId="{D75B4F82-C7BA-6541-80B4-87CEBB20D504}" destId="{A6EBAA69-CE2C-8146-BF95-89CC12F3BF2D}" srcOrd="0" destOrd="0" presId="urn:microsoft.com/office/officeart/2005/8/layout/list1"/>
    <dgm:cxn modelId="{D5CDD99F-5923-CF4C-B264-C8E9650E7BDA}" type="presParOf" srcId="{D75B4F82-C7BA-6541-80B4-87CEBB20D504}" destId="{F0EAF9F3-7962-6147-8924-0004CA6CEA71}" srcOrd="1" destOrd="0" presId="urn:microsoft.com/office/officeart/2005/8/layout/list1"/>
    <dgm:cxn modelId="{744F9943-F095-EB47-8F96-BB82AA1BCD4F}" type="presParOf" srcId="{BDB557CB-0F43-D848-B83F-F15F2E9642EE}" destId="{3ED075BD-E992-C64F-B3C2-B11DB8E46204}" srcOrd="21" destOrd="0" presId="urn:microsoft.com/office/officeart/2005/8/layout/list1"/>
    <dgm:cxn modelId="{83569C37-5ED6-3640-8320-9C2AEB74D89A}" type="presParOf" srcId="{BDB557CB-0F43-D848-B83F-F15F2E9642EE}" destId="{5B83D703-12CA-F648-88DE-AA56C23C396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D6563-ADB4-584F-97EB-2CA0E467AEA4}">
      <dsp:nvSpPr>
        <dsp:cNvPr id="0" name=""/>
        <dsp:cNvSpPr/>
      </dsp:nvSpPr>
      <dsp:spPr>
        <a:xfrm>
          <a:off x="1" y="0"/>
          <a:ext cx="2259260" cy="1742703"/>
        </a:xfrm>
        <a:prstGeom prst="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C576AA-0719-6848-8410-1D2C35547C09}">
      <dsp:nvSpPr>
        <dsp:cNvPr id="0" name=""/>
        <dsp:cNvSpPr/>
      </dsp:nvSpPr>
      <dsp:spPr>
        <a:xfrm>
          <a:off x="667188" y="522810"/>
          <a:ext cx="924885" cy="697081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BAS</a:t>
          </a:r>
          <a:endParaRPr lang="en-US" sz="2900" b="1" kern="1200" dirty="0"/>
        </a:p>
      </dsp:txBody>
      <dsp:txXfrm>
        <a:off x="701217" y="556839"/>
        <a:ext cx="856827" cy="629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BF2C8-075C-BF41-9D2E-CA3B1608674B}">
      <dsp:nvSpPr>
        <dsp:cNvPr id="0" name=""/>
        <dsp:cNvSpPr/>
      </dsp:nvSpPr>
      <dsp:spPr>
        <a:xfrm>
          <a:off x="0" y="0"/>
          <a:ext cx="3422315" cy="175607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0560BD-E523-F746-BE5A-94320A252C20}">
      <dsp:nvSpPr>
        <dsp:cNvPr id="0" name=""/>
        <dsp:cNvSpPr/>
      </dsp:nvSpPr>
      <dsp:spPr>
        <a:xfrm>
          <a:off x="0" y="508009"/>
          <a:ext cx="2961607" cy="7024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PA banding/BT shunt</a:t>
          </a:r>
          <a:endParaRPr lang="en-US" sz="2400" b="1" kern="1200" dirty="0"/>
        </a:p>
      </dsp:txBody>
      <dsp:txXfrm>
        <a:off x="34290" y="542299"/>
        <a:ext cx="2893027" cy="633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799E3-82EC-DB48-9D1F-CE2D7705C728}">
      <dsp:nvSpPr>
        <dsp:cNvPr id="0" name=""/>
        <dsp:cNvSpPr/>
      </dsp:nvSpPr>
      <dsp:spPr>
        <a:xfrm>
          <a:off x="1" y="0"/>
          <a:ext cx="2125576" cy="164431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12D50D-9A63-084C-8FC4-239C9F0897B3}">
      <dsp:nvSpPr>
        <dsp:cNvPr id="0" name=""/>
        <dsp:cNvSpPr/>
      </dsp:nvSpPr>
      <dsp:spPr>
        <a:xfrm>
          <a:off x="167604" y="512414"/>
          <a:ext cx="870158" cy="6577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ASO</a:t>
          </a:r>
          <a:endParaRPr lang="en-US" sz="2700" b="1" kern="1200" dirty="0"/>
        </a:p>
      </dsp:txBody>
      <dsp:txXfrm>
        <a:off x="199711" y="544521"/>
        <a:ext cx="805944" cy="593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F905E-586B-5B48-9989-F30B62BB76DF}">
      <dsp:nvSpPr>
        <dsp:cNvPr id="0" name=""/>
        <dsp:cNvSpPr/>
      </dsp:nvSpPr>
      <dsp:spPr>
        <a:xfrm>
          <a:off x="4986618" y="3818021"/>
          <a:ext cx="3555802" cy="1796715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Infection control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Nursing, post-op vigil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Physician cover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ECMO</a:t>
          </a:r>
          <a:endParaRPr lang="en-US" sz="1600" b="1" kern="1200" dirty="0"/>
        </a:p>
      </dsp:txBody>
      <dsp:txXfrm>
        <a:off x="6092827" y="4306668"/>
        <a:ext cx="2410125" cy="1268600"/>
      </dsp:txXfrm>
    </dsp:sp>
    <dsp:sp modelId="{0F69F167-79A8-0248-8C0E-24BF984F9A50}">
      <dsp:nvSpPr>
        <dsp:cNvPr id="0" name=""/>
        <dsp:cNvSpPr/>
      </dsp:nvSpPr>
      <dsp:spPr>
        <a:xfrm>
          <a:off x="0" y="3818021"/>
          <a:ext cx="3437920" cy="179671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Experience ASO, skill, quality of repair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Anesthesia, Perfusion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Support times</a:t>
          </a:r>
          <a:endParaRPr lang="en-US" sz="1600" b="1" kern="1200" dirty="0"/>
        </a:p>
      </dsp:txBody>
      <dsp:txXfrm>
        <a:off x="39468" y="4306668"/>
        <a:ext cx="2327608" cy="1268600"/>
      </dsp:txXfrm>
    </dsp:sp>
    <dsp:sp modelId="{478817C5-A3D8-9247-B41E-43ED82FBB13A}">
      <dsp:nvSpPr>
        <dsp:cNvPr id="0" name=""/>
        <dsp:cNvSpPr/>
      </dsp:nvSpPr>
      <dsp:spPr>
        <a:xfrm>
          <a:off x="4842858" y="0"/>
          <a:ext cx="3699562" cy="1796715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Coronary arteries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LV regression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LVOTO, PVR, root discrepancy, VSD, other associated anomalies</a:t>
          </a:r>
          <a:endParaRPr lang="en-US" sz="1600" b="1" kern="1200" dirty="0"/>
        </a:p>
      </dsp:txBody>
      <dsp:txXfrm>
        <a:off x="5992195" y="39468"/>
        <a:ext cx="2510757" cy="1268600"/>
      </dsp:txXfrm>
    </dsp:sp>
    <dsp:sp modelId="{E16F3E76-28F2-1B43-B5EA-9E1E29BFD9BA}">
      <dsp:nvSpPr>
        <dsp:cNvPr id="0" name=""/>
        <dsp:cNvSpPr/>
      </dsp:nvSpPr>
      <dsp:spPr>
        <a:xfrm>
          <a:off x="0" y="0"/>
          <a:ext cx="3834501" cy="179671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Prenatal diagnosis, location delivery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PGE1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BAS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Infection, end-organs</a:t>
          </a:r>
          <a:endParaRPr lang="en-US" sz="16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</dsp:txBody>
      <dsp:txXfrm>
        <a:off x="39468" y="39468"/>
        <a:ext cx="2605215" cy="1268600"/>
      </dsp:txXfrm>
    </dsp:sp>
    <dsp:sp modelId="{45B5498B-6229-7E44-A2AC-70B215FE942F}">
      <dsp:nvSpPr>
        <dsp:cNvPr id="0" name=""/>
        <dsp:cNvSpPr/>
      </dsp:nvSpPr>
      <dsp:spPr>
        <a:xfrm>
          <a:off x="1783882" y="320040"/>
          <a:ext cx="2431181" cy="243118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Pre-operative care</a:t>
          </a:r>
          <a:endParaRPr lang="en-US" sz="2000" b="1" kern="1200" dirty="0"/>
        </a:p>
      </dsp:txBody>
      <dsp:txXfrm>
        <a:off x="2495958" y="1032116"/>
        <a:ext cx="1719105" cy="1719105"/>
      </dsp:txXfrm>
    </dsp:sp>
    <dsp:sp modelId="{FEC280DE-E049-B249-84DE-006655EDC22E}">
      <dsp:nvSpPr>
        <dsp:cNvPr id="0" name=""/>
        <dsp:cNvSpPr/>
      </dsp:nvSpPr>
      <dsp:spPr>
        <a:xfrm rot="5400000">
          <a:off x="4327357" y="320040"/>
          <a:ext cx="2431181" cy="243118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Cardiac anatomy and </a:t>
          </a:r>
          <a:r>
            <a:rPr lang="en-US" sz="1800" b="1" kern="1200" dirty="0" smtClean="0"/>
            <a:t>physiology</a:t>
          </a:r>
          <a:endParaRPr lang="en-US" sz="1800" b="1" kern="1200" dirty="0"/>
        </a:p>
      </dsp:txBody>
      <dsp:txXfrm rot="-5400000">
        <a:off x="4327357" y="1032116"/>
        <a:ext cx="1719105" cy="1719105"/>
      </dsp:txXfrm>
    </dsp:sp>
    <dsp:sp modelId="{5436E44A-8B55-944E-9802-E260D3F7C7F4}">
      <dsp:nvSpPr>
        <dsp:cNvPr id="0" name=""/>
        <dsp:cNvSpPr/>
      </dsp:nvSpPr>
      <dsp:spPr>
        <a:xfrm rot="10800000">
          <a:off x="4327357" y="2863515"/>
          <a:ext cx="2431181" cy="243118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Post-operative care</a:t>
          </a:r>
          <a:endParaRPr lang="en-US" sz="2000" b="1" kern="1200" dirty="0"/>
        </a:p>
      </dsp:txBody>
      <dsp:txXfrm rot="10800000">
        <a:off x="4327357" y="2863515"/>
        <a:ext cx="1719105" cy="1719105"/>
      </dsp:txXfrm>
    </dsp:sp>
    <dsp:sp modelId="{AC1BA4FF-F5F6-6F41-8473-570753520E9E}">
      <dsp:nvSpPr>
        <dsp:cNvPr id="0" name=""/>
        <dsp:cNvSpPr/>
      </dsp:nvSpPr>
      <dsp:spPr>
        <a:xfrm rot="16200000">
          <a:off x="1783882" y="2863515"/>
          <a:ext cx="2431181" cy="243118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Intra-operative factors</a:t>
          </a:r>
          <a:endParaRPr lang="en-US" sz="2000" b="1" kern="1200" dirty="0"/>
        </a:p>
      </dsp:txBody>
      <dsp:txXfrm rot="5400000">
        <a:off x="2495958" y="2863515"/>
        <a:ext cx="1719105" cy="1719105"/>
      </dsp:txXfrm>
    </dsp:sp>
    <dsp:sp modelId="{668F61BF-BE44-C64D-8512-CEE5C28FA1C9}">
      <dsp:nvSpPr>
        <dsp:cNvPr id="0" name=""/>
        <dsp:cNvSpPr/>
      </dsp:nvSpPr>
      <dsp:spPr>
        <a:xfrm>
          <a:off x="3851508" y="2302042"/>
          <a:ext cx="839403" cy="72991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5E9B384-7568-A545-BE5C-015ECB8B2750}">
      <dsp:nvSpPr>
        <dsp:cNvPr id="0" name=""/>
        <dsp:cNvSpPr/>
      </dsp:nvSpPr>
      <dsp:spPr>
        <a:xfrm rot="10800000">
          <a:off x="3851508" y="2582779"/>
          <a:ext cx="839403" cy="72991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EF235-E5F4-F743-BA2B-41427EEB1267}">
      <dsp:nvSpPr>
        <dsp:cNvPr id="0" name=""/>
        <dsp:cNvSpPr/>
      </dsp:nvSpPr>
      <dsp:spPr>
        <a:xfrm>
          <a:off x="0" y="387164"/>
          <a:ext cx="825098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68" tIns="333248" rIns="64036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Accurate pre-natal diagnosis minimizes infant risk as well as improves outcome</a:t>
          </a:r>
          <a:endParaRPr lang="en-US" sz="1600" kern="1200" dirty="0"/>
        </a:p>
      </dsp:txBody>
      <dsp:txXfrm>
        <a:off x="0" y="387164"/>
        <a:ext cx="8250989" cy="680400"/>
      </dsp:txXfrm>
    </dsp:sp>
    <dsp:sp modelId="{B3F6B488-F7BB-EB41-88CD-21439097DB62}">
      <dsp:nvSpPr>
        <dsp:cNvPr id="0" name=""/>
        <dsp:cNvSpPr/>
      </dsp:nvSpPr>
      <dsp:spPr>
        <a:xfrm>
          <a:off x="412549" y="151004"/>
          <a:ext cx="57756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307" tIns="0" rIns="218307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Pre-natal diagnosis</a:t>
          </a:r>
          <a:endParaRPr lang="en-US" sz="2800" b="1" kern="1200" dirty="0"/>
        </a:p>
      </dsp:txBody>
      <dsp:txXfrm>
        <a:off x="435606" y="174061"/>
        <a:ext cx="5729578" cy="426206"/>
      </dsp:txXfrm>
    </dsp:sp>
    <dsp:sp modelId="{AE246C78-708B-AA48-B9DB-AF732A41095E}">
      <dsp:nvSpPr>
        <dsp:cNvPr id="0" name=""/>
        <dsp:cNvSpPr/>
      </dsp:nvSpPr>
      <dsp:spPr>
        <a:xfrm>
          <a:off x="0" y="1390124"/>
          <a:ext cx="825098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68" tIns="333248" rIns="64036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multidisciplinary team approach helps improve outcomes and shorten the time to intervention</a:t>
          </a:r>
          <a:endParaRPr lang="en-US" sz="1600" kern="1200" dirty="0"/>
        </a:p>
      </dsp:txBody>
      <dsp:txXfrm>
        <a:off x="0" y="1390124"/>
        <a:ext cx="8250989" cy="907200"/>
      </dsp:txXfrm>
    </dsp:sp>
    <dsp:sp modelId="{79DCA1DC-F187-7346-919F-4107C87A2747}">
      <dsp:nvSpPr>
        <dsp:cNvPr id="0" name=""/>
        <dsp:cNvSpPr/>
      </dsp:nvSpPr>
      <dsp:spPr>
        <a:xfrm>
          <a:off x="412549" y="1153964"/>
          <a:ext cx="57756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307" tIns="0" rIns="218307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Timing and location of delivery</a:t>
          </a:r>
          <a:endParaRPr lang="en-US" sz="2800" b="1" kern="1200" dirty="0"/>
        </a:p>
      </dsp:txBody>
      <dsp:txXfrm>
        <a:off x="435606" y="1177021"/>
        <a:ext cx="5729578" cy="426206"/>
      </dsp:txXfrm>
    </dsp:sp>
    <dsp:sp modelId="{F96E8DB3-DC21-D148-919E-0817C390DF24}">
      <dsp:nvSpPr>
        <dsp:cNvPr id="0" name=""/>
        <dsp:cNvSpPr/>
      </dsp:nvSpPr>
      <dsp:spPr>
        <a:xfrm>
          <a:off x="0" y="2619884"/>
          <a:ext cx="825098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68" tIns="333248" rIns="64036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Most hypoxemic neonates with D-TGA will benefit from early institution of PGE1 therapy, except inadequate intra-cardiac mixing due to restrictive PFO </a:t>
          </a:r>
          <a:r>
            <a:rPr lang="en-US" sz="1600" kern="1200" dirty="0" smtClean="0">
              <a:sym typeface="Wingdings"/>
            </a:rPr>
            <a:t> BAS</a:t>
          </a:r>
          <a:endParaRPr lang="en-US" sz="1600" kern="1200" dirty="0"/>
        </a:p>
      </dsp:txBody>
      <dsp:txXfrm>
        <a:off x="0" y="2619884"/>
        <a:ext cx="8250989" cy="907200"/>
      </dsp:txXfrm>
    </dsp:sp>
    <dsp:sp modelId="{51F97AC6-1EAF-8346-AEBB-3B6504854323}">
      <dsp:nvSpPr>
        <dsp:cNvPr id="0" name=""/>
        <dsp:cNvSpPr/>
      </dsp:nvSpPr>
      <dsp:spPr>
        <a:xfrm>
          <a:off x="412549" y="2383724"/>
          <a:ext cx="57756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307" tIns="0" rIns="218307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Prostaglandin therapy</a:t>
          </a:r>
          <a:endParaRPr lang="en-US" sz="2800" b="1" kern="1200" dirty="0"/>
        </a:p>
      </dsp:txBody>
      <dsp:txXfrm>
        <a:off x="435606" y="2406781"/>
        <a:ext cx="5729578" cy="426206"/>
      </dsp:txXfrm>
    </dsp:sp>
    <dsp:sp modelId="{0A81BFCF-7A2E-FF49-88BB-8EB65E2859F1}">
      <dsp:nvSpPr>
        <dsp:cNvPr id="0" name=""/>
        <dsp:cNvSpPr/>
      </dsp:nvSpPr>
      <dsp:spPr>
        <a:xfrm>
          <a:off x="0" y="3849644"/>
          <a:ext cx="825098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4172A-2664-7348-9611-AC034494E499}">
      <dsp:nvSpPr>
        <dsp:cNvPr id="0" name=""/>
        <dsp:cNvSpPr/>
      </dsp:nvSpPr>
      <dsp:spPr>
        <a:xfrm>
          <a:off x="412549" y="3613484"/>
          <a:ext cx="57756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307" tIns="0" rIns="218307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Timely BAS</a:t>
          </a:r>
          <a:endParaRPr lang="en-US" sz="2800" b="1" kern="1200" dirty="0"/>
        </a:p>
      </dsp:txBody>
      <dsp:txXfrm>
        <a:off x="435606" y="3636541"/>
        <a:ext cx="5729578" cy="426206"/>
      </dsp:txXfrm>
    </dsp:sp>
    <dsp:sp modelId="{8D6FF892-3EF0-FA43-A7B3-F308DE4AD915}">
      <dsp:nvSpPr>
        <dsp:cNvPr id="0" name=""/>
        <dsp:cNvSpPr/>
      </dsp:nvSpPr>
      <dsp:spPr>
        <a:xfrm>
          <a:off x="0" y="4575404"/>
          <a:ext cx="825098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4AB11-A0E2-154C-A33B-6B88FA27B1BC}">
      <dsp:nvSpPr>
        <dsp:cNvPr id="0" name=""/>
        <dsp:cNvSpPr/>
      </dsp:nvSpPr>
      <dsp:spPr>
        <a:xfrm>
          <a:off x="412549" y="4339244"/>
          <a:ext cx="57756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307" tIns="0" rIns="218307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Infection</a:t>
          </a:r>
          <a:endParaRPr lang="en-US" sz="2800" b="1" kern="1200" dirty="0"/>
        </a:p>
      </dsp:txBody>
      <dsp:txXfrm>
        <a:off x="435606" y="4362301"/>
        <a:ext cx="5729578" cy="426206"/>
      </dsp:txXfrm>
    </dsp:sp>
    <dsp:sp modelId="{5B83D703-12CA-F648-88DE-AA56C23C3969}">
      <dsp:nvSpPr>
        <dsp:cNvPr id="0" name=""/>
        <dsp:cNvSpPr/>
      </dsp:nvSpPr>
      <dsp:spPr>
        <a:xfrm>
          <a:off x="0" y="5301164"/>
          <a:ext cx="825098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AF9F3-7962-6147-8924-0004CA6CEA71}">
      <dsp:nvSpPr>
        <dsp:cNvPr id="0" name=""/>
        <dsp:cNvSpPr/>
      </dsp:nvSpPr>
      <dsp:spPr>
        <a:xfrm>
          <a:off x="412549" y="5065004"/>
          <a:ext cx="57756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307" tIns="0" rIns="218307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End-organs</a:t>
          </a:r>
          <a:endParaRPr lang="en-US" sz="2800" b="1" kern="1200" dirty="0"/>
        </a:p>
      </dsp:txBody>
      <dsp:txXfrm>
        <a:off x="435606" y="5088061"/>
        <a:ext cx="572957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6AFD6-39B7-AD41-B6F0-86FD33688848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C3F36-75C6-F94F-9C9F-57249BD0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7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Good morning, ladies and gentlemen. I am </a:t>
            </a:r>
            <a:r>
              <a:rPr lang="en-US" dirty="0" err="1" smtClean="0"/>
              <a:t>Dr</a:t>
            </a:r>
            <a:r>
              <a:rPr lang="en-US" dirty="0" smtClean="0"/>
              <a:t> Hai, from Children’s Hospital 1 in </a:t>
            </a:r>
            <a:r>
              <a:rPr lang="en-US" dirty="0" err="1" smtClean="0"/>
              <a:t>VietNam</a:t>
            </a:r>
            <a:r>
              <a:rPr lang="en-US" dirty="0" smtClean="0"/>
              <a:t>.</a:t>
            </a:r>
            <a:r>
              <a:rPr lang="en-US" baseline="0" dirty="0" smtClean="0"/>
              <a:t> With support and sponsorship from Children’s </a:t>
            </a:r>
            <a:r>
              <a:rPr lang="en-US" baseline="0" dirty="0" err="1" smtClean="0"/>
              <a:t>Heartlink</a:t>
            </a:r>
            <a:r>
              <a:rPr lang="en-US" baseline="0" dirty="0" smtClean="0"/>
              <a:t>, we have been able to work and progress in this regard. Today I would to talk about TREATMENT TGA. In my hospital, open heart surgery has done from 2007,the first case ASO on 2008 with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Ron Wood from US, after that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Shankar from Singapore with support from Children </a:t>
            </a:r>
            <a:r>
              <a:rPr lang="en-US" baseline="0" dirty="0" err="1" smtClean="0"/>
              <a:t>HeartLink</a:t>
            </a:r>
            <a:r>
              <a:rPr lang="en-US" baseline="0" dirty="0" smtClean="0"/>
              <a:t>. In this era, treatment TGA in developed country is not issue but in my country, it’s still the hot topic because of many reason I will analysis later.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F36-75C6-F94F-9C9F-57249BD01E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88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last 5 years, annual cases &gt; 10 cases. The peak in 2011 with 28 cases. Compare total death and TGA death, TGA death account the same ratio and 1/2 . Our tasks beyond are reduce this ratio.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F36-75C6-F94F-9C9F-57249BD01E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3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¾ patients present late, &gt; 21 ds. There are no difference death of two group.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F36-75C6-F94F-9C9F-57249BD01E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8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Fetal echo: obstetrician do. Not enough pediatric cardiologist.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F36-75C6-F94F-9C9F-57249BD01E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0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were simple if we afford this situation. On that time, we didn’t have PGE1, and this baby were small with our experience.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F36-75C6-F94F-9C9F-57249BD01E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time in hospital: mechanical ventilation, pneumonia, sepsis. </a:t>
            </a:r>
          </a:p>
          <a:p>
            <a:r>
              <a:rPr lang="en-US" dirty="0" err="1" smtClean="0"/>
              <a:t>Nowaday</a:t>
            </a:r>
            <a:r>
              <a:rPr lang="en-US" dirty="0" smtClean="0"/>
              <a:t>: 2.2kg and the earliest ASO for baby 3 days of life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F36-75C6-F94F-9C9F-57249BD01E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3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long from PA banding to ASO?</a:t>
            </a:r>
            <a:r>
              <a:rPr lang="en-US" baseline="0" dirty="0" smtClean="0"/>
              <a:t> How to estimate LV?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F36-75C6-F94F-9C9F-57249BD01E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D-TGA accounts for 5% to 7% of all congenital heart defects with a prevalence of 0.2 per 1,000 live birth and male preponderance.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F36-75C6-F94F-9C9F-57249BD01E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61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 learned from </a:t>
            </a:r>
            <a:r>
              <a:rPr lang="en-US" dirty="0" err="1" smtClean="0"/>
              <a:t>Dr</a:t>
            </a:r>
            <a:r>
              <a:rPr lang="en-US" dirty="0" smtClean="0"/>
              <a:t> KK. To sum up ASO, this chart show all of factors which influence the result of ASO. I cannot look for any chart is better than it. Each part of chart has important role to </a:t>
            </a:r>
            <a:r>
              <a:rPr lang="en-US" dirty="0" err="1" smtClean="0"/>
              <a:t>dertermine</a:t>
            </a:r>
            <a:r>
              <a:rPr lang="en-US" dirty="0" smtClean="0"/>
              <a:t> the outcome of </a:t>
            </a:r>
            <a:r>
              <a:rPr lang="en-US" dirty="0" err="1" smtClean="0"/>
              <a:t>Aso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F36-75C6-F94F-9C9F-57249BD01E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96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the patients not only alive after operation, they are but also get the normal life style. They can go to school, having baby…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F36-75C6-F94F-9C9F-57249BD01E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2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Elective delayed sternal closure: </a:t>
            </a:r>
            <a:r>
              <a:rPr lang="en-US" sz="1200" i="1" dirty="0" smtClean="0"/>
              <a:t>prolonged and complicated operation, ¼ - ⅓ cases, worse outcomes </a:t>
            </a:r>
            <a:r>
              <a:rPr lang="en-US" sz="1200" i="1" dirty="0" smtClean="0">
                <a:sym typeface="Wingdings"/>
              </a:rPr>
              <a:t> routine delayed sternal closure cannot be recommended based on the available evidence.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F36-75C6-F94F-9C9F-57249BD01E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3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F36-75C6-F94F-9C9F-57249BD01E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24/06/15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8" Type="http://schemas.openxmlformats.org/officeDocument/2006/relationships/image" Target="../media/image8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775" y="1395243"/>
            <a:ext cx="7621957" cy="2498547"/>
          </a:xfrm>
        </p:spPr>
        <p:txBody>
          <a:bodyPr>
            <a:normAutofit/>
          </a:bodyPr>
          <a:lstStyle/>
          <a:p>
            <a:r>
              <a:rPr lang="en-US" sz="3600" dirty="0"/>
              <a:t>COMPLEX </a:t>
            </a:r>
            <a:r>
              <a:rPr lang="en-US" sz="3600" dirty="0" smtClean="0"/>
              <a:t>DECISIONS RELATED TO THE TREATMENT AND MANAGEMENT OF D-TRANSPOSITION OF THE GREAT ARTERIES 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5739" y="4021667"/>
            <a:ext cx="6567461" cy="9906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Do </a:t>
            </a:r>
            <a:r>
              <a:rPr lang="en-US" b="1" i="1" dirty="0" err="1"/>
              <a:t>Thi</a:t>
            </a:r>
            <a:r>
              <a:rPr lang="en-US" b="1" i="1" dirty="0"/>
              <a:t> Cam </a:t>
            </a:r>
            <a:r>
              <a:rPr lang="en-US" b="1" i="1" dirty="0" err="1"/>
              <a:t>Giang</a:t>
            </a:r>
            <a:r>
              <a:rPr lang="en-US" b="1" i="1" dirty="0"/>
              <a:t> MD, Nguyen Minh Hai </a:t>
            </a:r>
            <a:r>
              <a:rPr lang="en-US" b="1" i="1" dirty="0" smtClean="0"/>
              <a:t>MD</a:t>
            </a:r>
          </a:p>
          <a:p>
            <a:r>
              <a:rPr lang="en-US" b="1" i="1" dirty="0" smtClean="0"/>
              <a:t> </a:t>
            </a:r>
            <a:r>
              <a:rPr lang="en-US" b="1" i="1" dirty="0"/>
              <a:t>Prof Vu Minh </a:t>
            </a:r>
            <a:r>
              <a:rPr lang="en-US" b="1" i="1" dirty="0" err="1"/>
              <a:t>Phuc</a:t>
            </a:r>
            <a:r>
              <a:rPr lang="en-US" b="1" i="1" dirty="0"/>
              <a:t> </a:t>
            </a:r>
            <a:r>
              <a:rPr lang="en-US" b="1" i="1" dirty="0" err="1" smtClean="0"/>
              <a:t>MD.PhD</a:t>
            </a:r>
            <a:r>
              <a:rPr lang="en-US" b="1" i="1" dirty="0" smtClean="0"/>
              <a:t>.</a:t>
            </a:r>
          </a:p>
          <a:p>
            <a:r>
              <a:rPr lang="en-US" b="1" i="1" dirty="0" smtClean="0"/>
              <a:t>Cardiology </a:t>
            </a:r>
            <a:r>
              <a:rPr lang="en-US" b="1" i="1" dirty="0"/>
              <a:t>Department, Children’s Hospital 1, Viet </a:t>
            </a:r>
            <a:r>
              <a:rPr lang="en-US" b="1" i="1" dirty="0" smtClean="0"/>
              <a:t>Nam.</a:t>
            </a:r>
            <a:endParaRPr lang="en-US" b="1" i="1" dirty="0"/>
          </a:p>
          <a:p>
            <a:endParaRPr lang="en-US" dirty="0"/>
          </a:p>
        </p:txBody>
      </p:sp>
      <p:pic>
        <p:nvPicPr>
          <p:cNvPr id="7" name="Content Placeholder 3" descr="1_2_3_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5694"/>
          <a:stretch/>
        </p:blipFill>
        <p:spPr>
          <a:xfrm>
            <a:off x="7315201" y="13370"/>
            <a:ext cx="1828798" cy="1253066"/>
          </a:xfrm>
          <a:prstGeom prst="rect">
            <a:avLst/>
          </a:prstGeom>
        </p:spPr>
      </p:pic>
      <p:pic>
        <p:nvPicPr>
          <p:cNvPr id="8" name="Picture 7" descr="hea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1" cy="1253067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61359908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759" b="23633"/>
          <a:stretch/>
        </p:blipFill>
        <p:spPr>
          <a:xfrm>
            <a:off x="561473" y="-1"/>
            <a:ext cx="8475579" cy="6772543"/>
          </a:xfrm>
        </p:spPr>
      </p:pic>
    </p:spTree>
    <p:extLst>
      <p:ext uri="{BB962C8B-B14F-4D97-AF65-F5344CB8AC3E}">
        <p14:creationId xmlns:p14="http://schemas.microsoft.com/office/powerpoint/2010/main" val="405403281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526" y="75790"/>
            <a:ext cx="5066631" cy="766422"/>
          </a:xfrm>
        </p:spPr>
        <p:txBody>
          <a:bodyPr>
            <a:normAutofit/>
          </a:bodyPr>
          <a:lstStyle/>
          <a:p>
            <a:r>
              <a:rPr lang="en-US" b="1" dirty="0" smtClean="0"/>
              <a:t>    Pre-operative care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830862"/>
              </p:ext>
            </p:extLst>
          </p:nvPr>
        </p:nvGraphicFramePr>
        <p:xfrm>
          <a:off x="588211" y="1002633"/>
          <a:ext cx="8250989" cy="585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1216526" cy="12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5056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26158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All type</a:t>
            </a:r>
          </a:p>
          <a:p>
            <a:pPr lvl="1">
              <a:buFont typeface="Wingdings" charset="2"/>
              <a:buChar char="Ø"/>
            </a:pPr>
            <a:r>
              <a:rPr lang="en-US" i="1" dirty="0" smtClean="0"/>
              <a:t>Coronary artery anatomy: intramural, inverted, coronary coursing between </a:t>
            </a:r>
            <a:r>
              <a:rPr lang="en-US" i="1" dirty="0" err="1" smtClean="0"/>
              <a:t>Ao</a:t>
            </a:r>
            <a:r>
              <a:rPr lang="en-US" i="1" dirty="0" smtClean="0"/>
              <a:t> and PA.</a:t>
            </a:r>
          </a:p>
          <a:p>
            <a:r>
              <a:rPr lang="en-US" b="1" dirty="0" smtClean="0"/>
              <a:t>TGA-IVS</a:t>
            </a:r>
          </a:p>
          <a:p>
            <a:pPr lvl="1">
              <a:buFont typeface="Wingdings" charset="2"/>
              <a:buChar char="Ø"/>
            </a:pPr>
            <a:r>
              <a:rPr lang="en-US" i="1" dirty="0" smtClean="0"/>
              <a:t>LV preparedness</a:t>
            </a:r>
          </a:p>
          <a:p>
            <a:r>
              <a:rPr lang="en-US" b="1" dirty="0" smtClean="0"/>
              <a:t>TGA-VSD</a:t>
            </a:r>
          </a:p>
          <a:p>
            <a:pPr lvl="1">
              <a:buFont typeface="Wingdings" charset="2"/>
              <a:buChar char="Ø"/>
            </a:pPr>
            <a:r>
              <a:rPr lang="en-US" i="1" dirty="0"/>
              <a:t>Root </a:t>
            </a:r>
            <a:r>
              <a:rPr lang="en-US" i="1" dirty="0" smtClean="0"/>
              <a:t>discrepancy: PA &gt;&gt; </a:t>
            </a:r>
            <a:r>
              <a:rPr lang="en-US" i="1" dirty="0" err="1" smtClean="0"/>
              <a:t>Ao</a:t>
            </a:r>
            <a:r>
              <a:rPr lang="en-US" i="1" dirty="0" smtClean="0"/>
              <a:t>.</a:t>
            </a:r>
            <a:endParaRPr lang="en-US" i="1" dirty="0"/>
          </a:p>
          <a:p>
            <a:pPr lvl="1">
              <a:buFont typeface="Wingdings" charset="2"/>
              <a:buChar char="Ø"/>
            </a:pPr>
            <a:r>
              <a:rPr lang="en-US" i="1" dirty="0" smtClean="0"/>
              <a:t>Associated anomalies: CoA, hypoplasia of Aortic Arch.</a:t>
            </a:r>
          </a:p>
          <a:p>
            <a:pPr lvl="1">
              <a:buFont typeface="Wingdings" charset="2"/>
              <a:buChar char="Ø"/>
            </a:pPr>
            <a:r>
              <a:rPr lang="en-US" i="1" dirty="0" smtClean="0"/>
              <a:t>Specifics of the VSD: multiple, large, difficult location.</a:t>
            </a:r>
          </a:p>
          <a:p>
            <a:pPr lvl="1">
              <a:buFont typeface="Wingdings" charset="2"/>
              <a:buChar char="Ø"/>
            </a:pPr>
            <a:r>
              <a:rPr lang="en-US" i="1" dirty="0" smtClean="0"/>
              <a:t>PVR: high?</a:t>
            </a:r>
          </a:p>
          <a:p>
            <a:r>
              <a:rPr lang="en-US" b="1" dirty="0" smtClean="0"/>
              <a:t>TGA-VSD-LVOTO</a:t>
            </a:r>
          </a:p>
          <a:p>
            <a:pPr lvl="1">
              <a:buFont typeface="Wingdings" charset="2"/>
              <a:buChar char="Ø"/>
            </a:pPr>
            <a:r>
              <a:rPr lang="en-US" i="1" dirty="0" smtClean="0"/>
              <a:t>Nature of LVOTO: can it be relieved?</a:t>
            </a:r>
          </a:p>
          <a:p>
            <a:pPr lvl="1">
              <a:buFont typeface="Wingdings" charset="2"/>
              <a:buChar char="Ø"/>
            </a:pPr>
            <a:r>
              <a:rPr lang="en-US" i="1" dirty="0" smtClean="0"/>
              <a:t>Pulmonary annulus: Z score</a:t>
            </a:r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Anatomic and physiologic determinants of suitability of ASO</a:t>
            </a:r>
            <a:endParaRPr lang="en-US" b="1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1216526" cy="12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67733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633"/>
            <a:ext cx="8077200" cy="1143000"/>
          </a:xfrm>
        </p:spPr>
        <p:txBody>
          <a:bodyPr/>
          <a:lstStyle/>
          <a:p>
            <a:r>
              <a:rPr lang="en-US" b="1" dirty="0" smtClean="0"/>
              <a:t>   </a:t>
            </a:r>
            <a:r>
              <a:rPr lang="en-US" b="1" dirty="0" err="1" smtClean="0"/>
              <a:t>Aterial</a:t>
            </a:r>
            <a:r>
              <a:rPr lang="en-US" b="1" dirty="0" smtClean="0"/>
              <a:t> Switch Operation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03158"/>
            <a:ext cx="8077200" cy="5507789"/>
          </a:xfrm>
        </p:spPr>
        <p:txBody>
          <a:bodyPr>
            <a:normAutofit/>
          </a:bodyPr>
          <a:lstStyle/>
          <a:p>
            <a:r>
              <a:rPr lang="en-US" dirty="0"/>
              <a:t>LV </a:t>
            </a:r>
            <a:r>
              <a:rPr lang="en-US" dirty="0" smtClean="0"/>
              <a:t>preparedness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PA banding/BT shunt.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Opening PDA alone: PGE1, PDA stent.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Assessment of LV preparedness: LV geometry, LV mass index, LV mass/volume ratio, LV posterior wall thickness index, IVS motion/TTE, catheterization lab to evaluate? 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How long from LV training to ASO?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1216526" cy="12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68103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</a:t>
            </a:r>
            <a:r>
              <a:rPr lang="en-US" b="1" dirty="0" err="1" smtClean="0"/>
              <a:t>Aterial</a:t>
            </a:r>
            <a:r>
              <a:rPr lang="en-US" b="1" dirty="0" smtClean="0"/>
              <a:t> Switch Operation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03158"/>
            <a:ext cx="8077200" cy="550778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Timing of surgery</a:t>
            </a:r>
            <a:r>
              <a:rPr lang="en-US" dirty="0" smtClean="0"/>
              <a:t>: Waiting several days after birth before ASO: 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Transition from fetal to neonatal circulation</a:t>
            </a:r>
            <a:r>
              <a:rPr lang="en-US" i="1" dirty="0"/>
              <a:t>.</a:t>
            </a:r>
            <a:endParaRPr lang="en-US" i="1" dirty="0" smtClean="0"/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Reduce PVR</a:t>
            </a:r>
          </a:p>
          <a:p>
            <a:pPr lvl="1">
              <a:buFont typeface="Wingdings" charset="2"/>
              <a:buChar char="ü"/>
            </a:pPr>
            <a:r>
              <a:rPr lang="en-US" i="1" dirty="0"/>
              <a:t>K</a:t>
            </a:r>
            <a:r>
              <a:rPr lang="en-US" i="1" dirty="0" smtClean="0"/>
              <a:t>idney and liver function improvement.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Initiation of enteral nutrition.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Evaluation for other congenital anomalies.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Family preparation for surgery.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b="1" dirty="0" smtClean="0"/>
              <a:t>Earlier ASO</a:t>
            </a:r>
            <a:r>
              <a:rPr lang="en-US" dirty="0" smtClean="0"/>
              <a:t>: </a:t>
            </a:r>
            <a:r>
              <a:rPr lang="en-US" sz="2800" i="1" dirty="0" smtClean="0"/>
              <a:t>neurodevelopmental benefit, reduce hospital morbidity, complications and cost. Ideal time for an ASO is 3 days.</a:t>
            </a:r>
            <a:endParaRPr lang="en-US" sz="2800" i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1216526" cy="12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71361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02095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ASO surgical </a:t>
            </a:r>
            <a:r>
              <a:rPr lang="en-US" b="1" dirty="0" smtClean="0"/>
              <a:t>challenges: </a:t>
            </a:r>
            <a:r>
              <a:rPr lang="en-US" dirty="0" smtClean="0"/>
              <a:t>mortality risk factors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Lesser institutional and surgeon experience.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Smaller patient size.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Side-by-side great vessel arrangement.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LV hypoplasia.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LV outlet obstruction.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Arch abnormalities. 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Intramural and single coronary artery.</a:t>
            </a:r>
            <a:endParaRPr lang="en-US" i="1" dirty="0"/>
          </a:p>
          <a:p>
            <a:r>
              <a:rPr lang="en-US" b="1" dirty="0" smtClean="0"/>
              <a:t>Elective delayed sternal closure</a:t>
            </a:r>
            <a:endParaRPr lang="en-US" sz="30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</a:t>
            </a:r>
            <a:r>
              <a:rPr lang="en-US" b="1" dirty="0" err="1" smtClean="0"/>
              <a:t>Aterial</a:t>
            </a:r>
            <a:r>
              <a:rPr lang="en-US" b="1" dirty="0" smtClean="0"/>
              <a:t> Switch Operation</a:t>
            </a:r>
            <a:endParaRPr lang="en-US" b="1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1216526" cy="12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58890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9158" y="290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  The </a:t>
            </a:r>
            <a:r>
              <a:rPr lang="en-US" b="1" i="1" dirty="0"/>
              <a:t>“late” </a:t>
            </a:r>
            <a:r>
              <a:rPr lang="en-US" b="1" i="1" dirty="0" smtClean="0"/>
              <a:t>ASO</a:t>
            </a:r>
            <a:endParaRPr lang="en-US" b="1" i="1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949158" cy="93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827" t="-720" b="469"/>
          <a:stretch/>
        </p:blipFill>
        <p:spPr>
          <a:xfrm>
            <a:off x="1" y="1066398"/>
            <a:ext cx="9049116" cy="5377182"/>
          </a:xfrm>
        </p:spPr>
      </p:pic>
    </p:spTree>
    <p:extLst>
      <p:ext uri="{BB962C8B-B14F-4D97-AF65-F5344CB8AC3E}">
        <p14:creationId xmlns:p14="http://schemas.microsoft.com/office/powerpoint/2010/main" val="101896279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9158" y="290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  The </a:t>
            </a:r>
            <a:r>
              <a:rPr lang="en-US" b="1" i="1" dirty="0"/>
              <a:t>“late” </a:t>
            </a:r>
            <a:r>
              <a:rPr lang="en-US" b="1" i="1" dirty="0" smtClean="0"/>
              <a:t>ASO</a:t>
            </a:r>
            <a:endParaRPr lang="en-US" b="1" i="1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949158" cy="93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3558"/>
          <a:stretch/>
        </p:blipFill>
        <p:spPr>
          <a:xfrm>
            <a:off x="1216525" y="3101475"/>
            <a:ext cx="7111831" cy="24528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36" y="1553410"/>
            <a:ext cx="8596563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3775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9158" y="290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  The </a:t>
            </a:r>
            <a:r>
              <a:rPr lang="en-US" b="1" i="1" dirty="0"/>
              <a:t>“late” </a:t>
            </a:r>
            <a:r>
              <a:rPr lang="en-US" b="1" i="1" dirty="0" smtClean="0"/>
              <a:t>ASO</a:t>
            </a:r>
            <a:endParaRPr lang="en-US" b="1" i="1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1216526" cy="12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449"/>
          <a:stretch/>
        </p:blipFill>
        <p:spPr>
          <a:xfrm>
            <a:off x="574842" y="922421"/>
            <a:ext cx="8451516" cy="5534526"/>
          </a:xfrm>
        </p:spPr>
      </p:pic>
    </p:spTree>
    <p:extLst>
      <p:ext uri="{BB962C8B-B14F-4D97-AF65-F5344CB8AC3E}">
        <p14:creationId xmlns:p14="http://schemas.microsoft.com/office/powerpoint/2010/main" val="52764343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</a:t>
            </a:r>
            <a:r>
              <a:rPr lang="en-US" b="1" i="1" dirty="0"/>
              <a:t> The “late” ASO</a:t>
            </a:r>
            <a:endParaRPr lang="en-US" b="1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1216526" cy="12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4" descr="1_2_3_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43" b="-3434"/>
          <a:stretch/>
        </p:blipFill>
        <p:spPr>
          <a:xfrm>
            <a:off x="7366000" y="-118532"/>
            <a:ext cx="1778000" cy="141263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-605" t="1" r="1" b="427"/>
          <a:stretch/>
        </p:blipFill>
        <p:spPr>
          <a:xfrm>
            <a:off x="120317" y="1294100"/>
            <a:ext cx="8903368" cy="5443584"/>
          </a:xfrm>
        </p:spPr>
      </p:pic>
    </p:spTree>
    <p:extLst>
      <p:ext uri="{BB962C8B-B14F-4D97-AF65-F5344CB8AC3E}">
        <p14:creationId xmlns:p14="http://schemas.microsoft.com/office/powerpoint/2010/main" val="207549952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39" y="69154"/>
            <a:ext cx="80772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      CASE 1: July 2011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39" y="1082431"/>
            <a:ext cx="8366284" cy="6011362"/>
          </a:xfrm>
        </p:spPr>
        <p:txBody>
          <a:bodyPr>
            <a:normAutofit/>
          </a:bodyPr>
          <a:lstStyle/>
          <a:p>
            <a:r>
              <a:rPr lang="en-US" dirty="0" smtClean="0"/>
              <a:t>1-day-old full-term girl was transferred to our hospital with mechanical ventilation because of severe cyanosis and respiratory distress after Caesarean section.</a:t>
            </a:r>
          </a:p>
          <a:p>
            <a:r>
              <a:rPr lang="en-US" dirty="0" smtClean="0"/>
              <a:t>BW 2200gr. SpO</a:t>
            </a:r>
            <a:r>
              <a:rPr lang="en-US" baseline="-25000" dirty="0" smtClean="0"/>
              <a:t>2</a:t>
            </a:r>
            <a:r>
              <a:rPr lang="en-US" dirty="0" smtClean="0"/>
              <a:t> 50%. HR 160 </a:t>
            </a:r>
            <a:r>
              <a:rPr lang="en-US" dirty="0" err="1" smtClean="0"/>
              <a:t>bpm</a:t>
            </a:r>
            <a:r>
              <a:rPr lang="en-US" dirty="0" smtClean="0"/>
              <a:t>. ABG: metabolic acidosis, PO</a:t>
            </a:r>
            <a:r>
              <a:rPr lang="en-US" baseline="-25000" dirty="0" smtClean="0"/>
              <a:t>2</a:t>
            </a:r>
            <a:r>
              <a:rPr lang="en-US" dirty="0" smtClean="0"/>
              <a:t> 28 mmHg. </a:t>
            </a:r>
          </a:p>
          <a:p>
            <a:r>
              <a:rPr lang="en-US" dirty="0" smtClean="0"/>
              <a:t>TTE:  D-TGA, IVS, PDA 2 mm, weak L-R shunt, PFO 2.6 mm, bidirectional shunt. LV was good function. </a:t>
            </a:r>
            <a:r>
              <a:rPr lang="en-US" dirty="0" err="1" smtClean="0"/>
              <a:t>LVPWd</a:t>
            </a:r>
            <a:r>
              <a:rPr lang="en-US" dirty="0" smtClean="0"/>
              <a:t> 3.5mm. FS 30%.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1096210" y="5811570"/>
            <a:ext cx="3449054" cy="97105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PGE1?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BAS?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ASO?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307263" y="5767772"/>
            <a:ext cx="3154948" cy="97105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Our situation: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No PGE1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Patient: small baby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-1" y="0"/>
            <a:ext cx="1223681" cy="115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1_2_3_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5694"/>
          <a:stretch/>
        </p:blipFill>
        <p:spPr>
          <a:xfrm>
            <a:off x="7486315" y="13370"/>
            <a:ext cx="1657683" cy="11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6506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05" y="58049"/>
            <a:ext cx="60915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ASO Annual cases in    Children’s Hospital 1</a:t>
            </a:r>
            <a:endParaRPr lang="en-US" b="1" dirty="0"/>
          </a:p>
        </p:txBody>
      </p:sp>
      <p:pic>
        <p:nvPicPr>
          <p:cNvPr id="7" name="Picture Placeholder 4" descr="1_2_3_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43" b="-3434"/>
          <a:stretch/>
        </p:blipFill>
        <p:spPr>
          <a:xfrm>
            <a:off x="7392737" y="-118532"/>
            <a:ext cx="1751263" cy="1412632"/>
          </a:xfrm>
          <a:prstGeom prst="rect">
            <a:avLst/>
          </a:prstGeom>
        </p:spPr>
      </p:pic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1216526" cy="12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5894388"/>
            <a:ext cx="8181474" cy="7229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Total cases operations: 1951 cases, open heart operation 1726 cases.</a:t>
            </a:r>
          </a:p>
          <a:p>
            <a:r>
              <a:rPr lang="en-US" b="1" dirty="0"/>
              <a:t>TGA 102 </a:t>
            </a:r>
            <a:r>
              <a:rPr lang="en-US" b="1" dirty="0" smtClean="0"/>
              <a:t>cases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0" y="1597025"/>
          <a:ext cx="80772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133086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744257"/>
              </p:ext>
            </p:extLst>
          </p:nvPr>
        </p:nvGraphicFramePr>
        <p:xfrm>
          <a:off x="56152" y="878223"/>
          <a:ext cx="8940794" cy="583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552"/>
                <a:gridCol w="1211159"/>
                <a:gridCol w="1401677"/>
                <a:gridCol w="1197549"/>
                <a:gridCol w="1047857"/>
              </a:tblGrid>
              <a:tr h="3412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15.6%</a:t>
                      </a:r>
                      <a:endParaRPr lang="en-US" b="1" dirty="0"/>
                    </a:p>
                  </a:txBody>
                  <a:tcPr/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Diagnosis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TGA/IVS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5.8%</a:t>
                      </a:r>
                      <a:endParaRPr lang="en-US" b="1" dirty="0"/>
                    </a:p>
                  </a:txBody>
                  <a:tcPr/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TGA/VSD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9.8%</a:t>
                      </a:r>
                      <a:endParaRPr lang="en-US" b="1" dirty="0"/>
                    </a:p>
                  </a:txBody>
                  <a:tcPr/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 at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≤ 21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8.8%</a:t>
                      </a:r>
                      <a:endParaRPr lang="en-US" b="1" dirty="0"/>
                    </a:p>
                  </a:txBody>
                  <a:tcPr/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22 ds–1yr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6.8%</a:t>
                      </a:r>
                      <a:endParaRPr lang="en-US" b="1" dirty="0"/>
                    </a:p>
                  </a:txBody>
                  <a:tcPr/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1-15 </a:t>
                      </a:r>
                      <a:r>
                        <a:rPr lang="en-US" b="1" dirty="0" err="1" smtClean="0"/>
                        <a:t>yrs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Weight &lt; 3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15.6%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7.8%</a:t>
                      </a:r>
                      <a:endParaRPr lang="en-US" b="1" dirty="0"/>
                    </a:p>
                  </a:txBody>
                  <a:tcPr/>
                </a:tc>
              </a:tr>
              <a:tr h="5442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Surgical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5533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Primary 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14.7%</a:t>
                      </a:r>
                      <a:endParaRPr lang="en-US" b="1" dirty="0"/>
                    </a:p>
                  </a:txBody>
                  <a:tcPr/>
                </a:tc>
              </a:tr>
              <a:tr h="563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      </a:t>
                      </a:r>
                      <a:r>
                        <a:rPr lang="en-US" sz="1800" b="1" dirty="0" smtClean="0"/>
                        <a:t>2-stage 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0.98%</a:t>
                      </a:r>
                      <a:endParaRPr lang="en-US" b="1" dirty="0"/>
                    </a:p>
                  </a:txBody>
                  <a:tcPr/>
                </a:tc>
              </a:tr>
              <a:tr h="51772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Maijor</a:t>
                      </a:r>
                      <a:r>
                        <a:rPr lang="en-US" b="1" dirty="0" smtClean="0"/>
                        <a:t>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4.9%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-1" y="146385"/>
            <a:ext cx="8996947" cy="5487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Patient characteristics and associations with mortality in our hospital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162505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0068"/>
            <a:ext cx="66307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ASO</a:t>
            </a:r>
            <a:r>
              <a:rPr lang="en-US" b="1" dirty="0"/>
              <a:t> challenges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in Children’s Hospital 1</a:t>
            </a:r>
            <a:endParaRPr lang="en-US" dirty="0"/>
          </a:p>
        </p:txBody>
      </p:sp>
      <p:pic>
        <p:nvPicPr>
          <p:cNvPr id="8" name="Content Placeholder 3" descr="1_2_3_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5694"/>
          <a:stretch/>
        </p:blipFill>
        <p:spPr>
          <a:xfrm>
            <a:off x="7392737" y="2"/>
            <a:ext cx="1751262" cy="12530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87" y="1412632"/>
            <a:ext cx="8609311" cy="533842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Prenatal diagnosis: </a:t>
            </a:r>
            <a:r>
              <a:rPr lang="en-US" dirty="0" smtClean="0"/>
              <a:t>2 cases/102 cases</a:t>
            </a:r>
          </a:p>
          <a:p>
            <a:pPr marL="0" indent="0">
              <a:buNone/>
            </a:pPr>
            <a:r>
              <a:rPr lang="en-US" dirty="0" smtClean="0"/>
              <a:t>        Fetal echocardiography</a:t>
            </a:r>
          </a:p>
          <a:p>
            <a:pPr marL="0" indent="0">
              <a:buNone/>
            </a:pPr>
            <a:r>
              <a:rPr lang="en-US" b="1" dirty="0" smtClean="0"/>
              <a:t>2. Co-ordination </a:t>
            </a:r>
            <a:r>
              <a:rPr lang="en-US" b="1" dirty="0"/>
              <a:t>of Obstetrics and </a:t>
            </a:r>
            <a:r>
              <a:rPr lang="en-US" b="1" dirty="0" smtClean="0"/>
              <a:t>Pediatrics: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TGA patients present late, acidosis, sepsis.</a:t>
            </a:r>
          </a:p>
          <a:p>
            <a:pPr marL="0" indent="0">
              <a:buNone/>
            </a:pPr>
            <a:r>
              <a:rPr lang="en-US" b="1" dirty="0" smtClean="0"/>
              <a:t>3. PGE1 insufficient.</a:t>
            </a:r>
          </a:p>
          <a:p>
            <a:pPr marL="0" indent="0">
              <a:buNone/>
            </a:pPr>
            <a:r>
              <a:rPr lang="en-US" b="1" dirty="0" smtClean="0"/>
              <a:t>4. Delayed BAS: </a:t>
            </a:r>
            <a:r>
              <a:rPr lang="en-US" dirty="0" smtClean="0"/>
              <a:t>Doctors in provincial hospital cannot done.</a:t>
            </a:r>
          </a:p>
          <a:p>
            <a:pPr marL="0" indent="0">
              <a:buNone/>
            </a:pPr>
            <a:r>
              <a:rPr lang="en-US" b="1" dirty="0" smtClean="0"/>
              <a:t>5. Operation theater: </a:t>
            </a:r>
            <a:r>
              <a:rPr lang="en-US" dirty="0" smtClean="0"/>
              <a:t>1 OT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Number cases of operation/week: 7-10 cases</a:t>
            </a:r>
          </a:p>
          <a:p>
            <a:pPr marL="0" indent="0">
              <a:buNone/>
            </a:pPr>
            <a:r>
              <a:rPr lang="en-US" b="1" dirty="0" smtClean="0"/>
              <a:t>6. ICU beds: 5 beds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  Cardiology Department:     100 inpatients.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Neonatology </a:t>
            </a:r>
            <a:r>
              <a:rPr lang="en-US" dirty="0"/>
              <a:t>Department: 300 </a:t>
            </a:r>
            <a:r>
              <a:rPr lang="en-US" dirty="0" smtClean="0"/>
              <a:t>inpatients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Waiting </a:t>
            </a:r>
            <a:r>
              <a:rPr lang="en-US" dirty="0"/>
              <a:t>list for operation: </a:t>
            </a:r>
            <a:r>
              <a:rPr lang="en-US" dirty="0" smtClean="0"/>
              <a:t> 1000 </a:t>
            </a:r>
            <a:r>
              <a:rPr lang="en-US" dirty="0"/>
              <a:t>patients</a:t>
            </a:r>
            <a:r>
              <a:rPr lang="en-US" dirty="0" smtClean="0"/>
              <a:t>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9381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vietnam-map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" b="-2"/>
          <a:stretch/>
        </p:blipFill>
        <p:spPr>
          <a:xfrm>
            <a:off x="0" y="1306542"/>
            <a:ext cx="2820737" cy="3355475"/>
          </a:xfrm>
        </p:spPr>
      </p:pic>
      <p:pic>
        <p:nvPicPr>
          <p:cNvPr id="5" name="Content Placeholder 3" descr="1_2_3_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5694"/>
          <a:stretch/>
        </p:blipFill>
        <p:spPr>
          <a:xfrm>
            <a:off x="7315201" y="2"/>
            <a:ext cx="1828798" cy="1253066"/>
          </a:xfrm>
          <a:prstGeom prst="rect">
            <a:avLst/>
          </a:prstGeom>
        </p:spPr>
      </p:pic>
      <p:pic>
        <p:nvPicPr>
          <p:cNvPr id="6" name="Picture 5" descr="hea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1" cy="12530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4852736"/>
            <a:ext cx="8077200" cy="110957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THANK YOU FOR YOUR ATTENTION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030" y="1321864"/>
            <a:ext cx="4351171" cy="1432031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7486316" y="1336793"/>
            <a:ext cx="1657684" cy="141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8741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8" y="641685"/>
            <a:ext cx="8689474" cy="5788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ight Arrow Callout 3"/>
          <p:cNvSpPr/>
          <p:nvPr/>
        </p:nvSpPr>
        <p:spPr>
          <a:xfrm>
            <a:off x="588211" y="1711159"/>
            <a:ext cx="3128211" cy="1764629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14 July 2011</a:t>
            </a:r>
          </a:p>
          <a:p>
            <a:pPr algn="ctr"/>
            <a:r>
              <a:rPr lang="en-US" b="1" dirty="0" smtClean="0"/>
              <a:t>D TGA – IVS – PDA</a:t>
            </a:r>
          </a:p>
          <a:p>
            <a:pPr lvl="0" algn="ctr"/>
            <a:r>
              <a:rPr lang="en-US" b="1" dirty="0" smtClean="0"/>
              <a:t>Restrictive PFO</a:t>
            </a:r>
          </a:p>
          <a:p>
            <a:pPr algn="ctr"/>
            <a:r>
              <a:rPr lang="en-US" b="1" dirty="0" smtClean="0"/>
              <a:t>BW 2.2Kg              </a:t>
            </a:r>
          </a:p>
          <a:p>
            <a:pPr algn="ctr"/>
            <a:r>
              <a:rPr lang="en-US" b="1" dirty="0" smtClean="0"/>
              <a:t>SpO</a:t>
            </a:r>
            <a:r>
              <a:rPr lang="en-US" b="1" baseline="-25000" dirty="0" smtClean="0"/>
              <a:t>2</a:t>
            </a:r>
            <a:r>
              <a:rPr lang="en-US" b="1" dirty="0" smtClean="0"/>
              <a:t> 50%</a:t>
            </a:r>
          </a:p>
          <a:p>
            <a:pPr algn="ctr"/>
            <a:r>
              <a:rPr lang="en-US" b="1" dirty="0" smtClean="0"/>
              <a:t>Intubated</a:t>
            </a:r>
            <a:endParaRPr lang="en-US" b="1" dirty="0"/>
          </a:p>
        </p:txBody>
      </p:sp>
      <p:sp>
        <p:nvSpPr>
          <p:cNvPr id="5" name="Right Arrow Callout 4"/>
          <p:cNvSpPr/>
          <p:nvPr/>
        </p:nvSpPr>
        <p:spPr>
          <a:xfrm>
            <a:off x="3716422" y="1711159"/>
            <a:ext cx="3275263" cy="176463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SpO</a:t>
            </a:r>
            <a:r>
              <a:rPr lang="en-US" b="1" baseline="-25000" dirty="0" smtClean="0"/>
              <a:t>2</a:t>
            </a:r>
            <a:r>
              <a:rPr lang="en-US" b="1" dirty="0" smtClean="0"/>
              <a:t> 75%</a:t>
            </a:r>
          </a:p>
          <a:p>
            <a:pPr algn="ctr"/>
            <a:r>
              <a:rPr lang="en-US" b="1" dirty="0" smtClean="0"/>
              <a:t>ASD 6mm</a:t>
            </a:r>
          </a:p>
          <a:p>
            <a:pPr algn="ctr"/>
            <a:r>
              <a:rPr lang="en-US" b="1" dirty="0" smtClean="0"/>
              <a:t>Sepsis, pneumonia</a:t>
            </a:r>
          </a:p>
          <a:p>
            <a:pPr algn="ctr"/>
            <a:r>
              <a:rPr lang="en-US" b="1" dirty="0" smtClean="0"/>
              <a:t>Mechanical ventilation</a:t>
            </a:r>
            <a:endParaRPr lang="en-US" b="1" dirty="0"/>
          </a:p>
          <a:p>
            <a:pPr algn="ctr"/>
            <a:r>
              <a:rPr lang="en-US" b="1" dirty="0" smtClean="0"/>
              <a:t>for 7ds </a:t>
            </a:r>
            <a:r>
              <a:rPr lang="en-US" b="1" dirty="0" smtClean="0">
                <a:sym typeface="Wingdings"/>
              </a:rPr>
              <a:t> SpO</a:t>
            </a:r>
            <a:r>
              <a:rPr lang="en-US" b="1" baseline="-25000" dirty="0" smtClean="0">
                <a:sym typeface="Wingdings"/>
              </a:rPr>
              <a:t>2</a:t>
            </a:r>
            <a:r>
              <a:rPr lang="en-US" b="1" dirty="0" smtClean="0">
                <a:sym typeface="Wingdings"/>
              </a:rPr>
              <a:t> 70%</a:t>
            </a:r>
            <a:endParaRPr lang="en-US" b="1" dirty="0" smtClean="0"/>
          </a:p>
          <a:p>
            <a:pPr algn="ctr"/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6991685" y="1711159"/>
            <a:ext cx="1807411" cy="3134894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SpO</a:t>
            </a:r>
            <a:r>
              <a:rPr lang="en-US" b="1" baseline="-25000" dirty="0" smtClean="0"/>
              <a:t>2</a:t>
            </a:r>
            <a:r>
              <a:rPr lang="en-US" b="1" dirty="0" smtClean="0"/>
              <a:t> 80%</a:t>
            </a:r>
          </a:p>
          <a:p>
            <a:pPr algn="ctr"/>
            <a:r>
              <a:rPr lang="en-US" b="1" dirty="0" err="1" smtClean="0"/>
              <a:t>Extubation</a:t>
            </a:r>
            <a:r>
              <a:rPr lang="en-US" b="1" dirty="0" smtClean="0"/>
              <a:t> after 5 ds</a:t>
            </a:r>
          </a:p>
          <a:p>
            <a:pPr algn="ctr"/>
            <a:r>
              <a:rPr lang="en-US" b="1" dirty="0" smtClean="0"/>
              <a:t>TTE: LV small, thin, </a:t>
            </a:r>
            <a:r>
              <a:rPr lang="en-US" b="1" dirty="0" err="1" smtClean="0"/>
              <a:t>LVPWd</a:t>
            </a:r>
            <a:r>
              <a:rPr lang="en-US" b="1" dirty="0" smtClean="0"/>
              <a:t> 3mm</a:t>
            </a:r>
          </a:p>
        </p:txBody>
      </p:sp>
      <p:sp>
        <p:nvSpPr>
          <p:cNvPr id="7" name="Left Arrow Callout 6"/>
          <p:cNvSpPr/>
          <p:nvPr/>
        </p:nvSpPr>
        <p:spPr>
          <a:xfrm>
            <a:off x="3502525" y="4846053"/>
            <a:ext cx="5296572" cy="1597526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BW 3Kg, SpO</a:t>
            </a:r>
            <a:r>
              <a:rPr lang="en-US" b="1" baseline="-25000" dirty="0" smtClean="0"/>
              <a:t>2 </a:t>
            </a:r>
            <a:r>
              <a:rPr lang="en-US" b="1" dirty="0" smtClean="0"/>
              <a:t>75%</a:t>
            </a:r>
          </a:p>
          <a:p>
            <a:pPr algn="ctr"/>
            <a:r>
              <a:rPr lang="en-US" b="1" dirty="0" smtClean="0"/>
              <a:t>Pressure </a:t>
            </a:r>
            <a:r>
              <a:rPr lang="en-US" b="1" dirty="0" err="1" smtClean="0"/>
              <a:t>Gd</a:t>
            </a:r>
            <a:r>
              <a:rPr lang="en-US" b="1" dirty="0" smtClean="0"/>
              <a:t> LV/PA 60 mmHg</a:t>
            </a:r>
          </a:p>
          <a:p>
            <a:pPr algn="ctr"/>
            <a:r>
              <a:rPr lang="en-US" b="1" dirty="0" err="1" smtClean="0"/>
              <a:t>LVPWd</a:t>
            </a:r>
            <a:r>
              <a:rPr lang="en-US" b="1" dirty="0" smtClean="0"/>
              <a:t> 3.5mm</a:t>
            </a:r>
          </a:p>
          <a:p>
            <a:pPr algn="ctr"/>
            <a:r>
              <a:rPr lang="en-US" b="1" dirty="0" smtClean="0"/>
              <a:t>Sepsis, BC:  </a:t>
            </a:r>
            <a:r>
              <a:rPr lang="en-US" b="1" dirty="0" err="1" smtClean="0"/>
              <a:t>Burkholderia</a:t>
            </a:r>
            <a:r>
              <a:rPr lang="en-US" b="1" dirty="0" smtClean="0"/>
              <a:t> </a:t>
            </a:r>
            <a:r>
              <a:rPr lang="en-US" b="1" dirty="0" err="1" smtClean="0"/>
              <a:t>cepacia</a:t>
            </a:r>
            <a:endParaRPr lang="en-US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588211" y="4986421"/>
            <a:ext cx="2914313" cy="14571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Extubation</a:t>
            </a:r>
            <a:r>
              <a:rPr lang="en-US" b="1" dirty="0" smtClean="0"/>
              <a:t> after 4 ds</a:t>
            </a:r>
          </a:p>
          <a:p>
            <a:pPr algn="ctr"/>
            <a:r>
              <a:rPr lang="en-US" b="1" dirty="0" smtClean="0"/>
              <a:t>Discharged after 14ds.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Off-page Connector 12"/>
          <p:cNvSpPr/>
          <p:nvPr/>
        </p:nvSpPr>
        <p:spPr>
          <a:xfrm>
            <a:off x="2767262" y="922421"/>
            <a:ext cx="735263" cy="1229895"/>
          </a:xfrm>
          <a:prstGeom prst="flowChartOffpage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BAS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4" name="Off-page Connector 13"/>
          <p:cNvSpPr/>
          <p:nvPr/>
        </p:nvSpPr>
        <p:spPr>
          <a:xfrm>
            <a:off x="5948947" y="922421"/>
            <a:ext cx="909053" cy="1296737"/>
          </a:xfrm>
          <a:prstGeom prst="flowChartOffpage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22 July: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PDA</a:t>
            </a:r>
          </a:p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stenting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5" name="Decision 14"/>
          <p:cNvSpPr/>
          <p:nvPr/>
        </p:nvSpPr>
        <p:spPr>
          <a:xfrm>
            <a:off x="5534526" y="3803316"/>
            <a:ext cx="2125579" cy="721895"/>
          </a:xfrm>
          <a:prstGeom prst="flowChartDecisi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9 </a:t>
            </a:r>
            <a:r>
              <a:rPr lang="en-US" b="1" dirty="0" err="1" smtClean="0">
                <a:solidFill>
                  <a:srgbClr val="800000"/>
                </a:solidFill>
              </a:rPr>
              <a:t>Sep:PA</a:t>
            </a:r>
            <a:r>
              <a:rPr lang="en-US" b="1" dirty="0" smtClean="0">
                <a:solidFill>
                  <a:srgbClr val="800000"/>
                </a:solidFill>
              </a:rPr>
              <a:t> banding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6" name="Off-page Connector 15"/>
          <p:cNvSpPr/>
          <p:nvPr/>
        </p:nvSpPr>
        <p:spPr>
          <a:xfrm>
            <a:off x="4017210" y="4164264"/>
            <a:ext cx="1056105" cy="1149684"/>
          </a:xfrm>
          <a:prstGeom prst="flowChartOffpage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29 Sep: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ASO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17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-73526" y="53902"/>
            <a:ext cx="1323473" cy="120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 descr="1_2_3_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5694"/>
          <a:stretch/>
        </p:blipFill>
        <p:spPr>
          <a:xfrm>
            <a:off x="7486315" y="13370"/>
            <a:ext cx="1657683" cy="11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3753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39" y="69154"/>
            <a:ext cx="80772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      CASE 2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39" y="1055695"/>
            <a:ext cx="8366284" cy="6011362"/>
          </a:xfrm>
        </p:spPr>
        <p:txBody>
          <a:bodyPr>
            <a:normAutofit/>
          </a:bodyPr>
          <a:lstStyle/>
          <a:p>
            <a:r>
              <a:rPr lang="en-US" dirty="0" smtClean="0"/>
              <a:t>30-day-old full-term boy. BW 3800gr. SpO</a:t>
            </a:r>
            <a:r>
              <a:rPr lang="en-US" baseline="-25000" dirty="0" smtClean="0"/>
              <a:t>2</a:t>
            </a:r>
            <a:r>
              <a:rPr lang="en-US" dirty="0" smtClean="0"/>
              <a:t> 65%/oxygen. RR 60. HR 152 </a:t>
            </a:r>
            <a:r>
              <a:rPr lang="en-US" dirty="0" err="1" smtClean="0"/>
              <a:t>bpm</a:t>
            </a:r>
            <a:r>
              <a:rPr lang="en-US" dirty="0" smtClean="0"/>
              <a:t>. Subcostal retractions were present. No cardiac murmur was noted.</a:t>
            </a:r>
          </a:p>
          <a:p>
            <a:r>
              <a:rPr lang="en-US" dirty="0" smtClean="0"/>
              <a:t>TTE:  D-TGA, IVS, PDA 2 mm, weak L-R shunt, PFO 2mm, bidirectional shunt. LV showed “banana shape”, </a:t>
            </a:r>
            <a:r>
              <a:rPr lang="en-US" dirty="0" err="1" smtClean="0"/>
              <a:t>LVPWd</a:t>
            </a:r>
            <a:r>
              <a:rPr lang="en-US" dirty="0" smtClean="0"/>
              <a:t> 3.3mm. FS 61%.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28772940"/>
              </p:ext>
            </p:extLst>
          </p:nvPr>
        </p:nvGraphicFramePr>
        <p:xfrm>
          <a:off x="1096212" y="4946316"/>
          <a:ext cx="2259262" cy="174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71860728"/>
              </p:ext>
            </p:extLst>
          </p:nvPr>
        </p:nvGraphicFramePr>
        <p:xfrm>
          <a:off x="3355472" y="4946317"/>
          <a:ext cx="3422317" cy="175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22412205"/>
              </p:ext>
            </p:extLst>
          </p:nvPr>
        </p:nvGraphicFramePr>
        <p:xfrm>
          <a:off x="6777790" y="4946317"/>
          <a:ext cx="2125578" cy="164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7" name="Picture 2"/>
          <p:cNvPicPr>
            <a:picLocks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1216526" cy="12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1_2_3_01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5694"/>
          <a:stretch/>
        </p:blipFill>
        <p:spPr>
          <a:xfrm>
            <a:off x="7486315" y="26738"/>
            <a:ext cx="1657683" cy="11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8701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ANH GIA 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5163" y="1597025"/>
            <a:ext cx="5729287" cy="4297363"/>
          </a:xfrm>
        </p:spPr>
      </p:pic>
    </p:spTree>
    <p:extLst>
      <p:ext uri="{BB962C8B-B14F-4D97-AF65-F5344CB8AC3E}">
        <p14:creationId xmlns:p14="http://schemas.microsoft.com/office/powerpoint/2010/main" val="410369696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ANH GIA 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5163" y="1597025"/>
            <a:ext cx="5729287" cy="4297363"/>
          </a:xfrm>
        </p:spPr>
      </p:pic>
    </p:spTree>
    <p:extLst>
      <p:ext uri="{BB962C8B-B14F-4D97-AF65-F5344CB8AC3E}">
        <p14:creationId xmlns:p14="http://schemas.microsoft.com/office/powerpoint/2010/main" val="22921908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412632"/>
          </a:xfrm>
        </p:spPr>
        <p:txBody>
          <a:bodyPr>
            <a:normAutofit/>
          </a:bodyPr>
          <a:lstStyle/>
          <a:p>
            <a:r>
              <a:rPr lang="en-US" b="1" dirty="0" smtClean="0"/>
              <a:t>    </a:t>
            </a:r>
            <a:r>
              <a:rPr lang="en-US" sz="3800" b="1" dirty="0" smtClean="0"/>
              <a:t>D-Transposition of the Great Arteries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D-TGA: 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5%  to 7% of all congenital heart defects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0.2 per 1,000 live birth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Male preponderance. </a:t>
            </a:r>
          </a:p>
          <a:p>
            <a:r>
              <a:rPr lang="en-US" dirty="0" smtClean="0"/>
              <a:t>Arterial switch operation (ASO) has replaced atrial switch procedures for D-TGA and 90% of patients now reach adulthood.</a:t>
            </a:r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1216526" cy="12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7998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039816"/>
              </p:ext>
            </p:extLst>
          </p:nvPr>
        </p:nvGraphicFramePr>
        <p:xfrm>
          <a:off x="601579" y="1122947"/>
          <a:ext cx="8542421" cy="561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1663" y="149225"/>
            <a:ext cx="8542337" cy="7334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</a:t>
            </a:r>
            <a:r>
              <a:rPr lang="en-US" b="1" dirty="0" err="1" smtClean="0"/>
              <a:t>Aterial</a:t>
            </a:r>
            <a:r>
              <a:rPr lang="en-US" b="1" dirty="0" smtClean="0"/>
              <a:t> Switch Operation</a:t>
            </a:r>
            <a:endParaRPr lang="en-US" b="1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" b="-1020"/>
          <a:stretch/>
        </p:blipFill>
        <p:spPr bwMode="auto">
          <a:xfrm>
            <a:off x="0" y="0"/>
            <a:ext cx="1216526" cy="12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43689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57" b="1357"/>
          <a:stretch>
            <a:fillRect/>
          </a:stretch>
        </p:blipFill>
        <p:spPr>
          <a:xfrm>
            <a:off x="360947" y="1539631"/>
            <a:ext cx="8609263" cy="444942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    </a:t>
            </a:r>
            <a:r>
              <a:rPr lang="en-US" b="1" dirty="0" err="1" smtClean="0"/>
              <a:t>Aterial</a:t>
            </a:r>
            <a:r>
              <a:rPr lang="en-US" b="1" dirty="0" smtClean="0"/>
              <a:t> Switch Operation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096010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Theme1.thmx</Template>
  <TotalTime>0</TotalTime>
  <Words>1475</Words>
  <Application>Microsoft Macintosh PowerPoint</Application>
  <PresentationFormat>Présentation à l'écran (4:3)</PresentationFormat>
  <Paragraphs>232</Paragraphs>
  <Slides>23</Slides>
  <Notes>12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Theme1</vt:lpstr>
      <vt:lpstr>COMPLEX DECISIONS RELATED TO THE TREATMENT AND MANAGEMENT OF D-TRANSPOSITION OF THE GREAT ARTERIES  </vt:lpstr>
      <vt:lpstr>      CASE 1: July 2011</vt:lpstr>
      <vt:lpstr>Présentation PowerPoint</vt:lpstr>
      <vt:lpstr>      CASE 2</vt:lpstr>
      <vt:lpstr>Présentation PowerPoint</vt:lpstr>
      <vt:lpstr>Présentation PowerPoint</vt:lpstr>
      <vt:lpstr>    D-Transposition of the Great Arteries</vt:lpstr>
      <vt:lpstr>     Aterial Switch Operation</vt:lpstr>
      <vt:lpstr>     Aterial Switch Operation</vt:lpstr>
      <vt:lpstr>Présentation PowerPoint</vt:lpstr>
      <vt:lpstr>    Pre-operative care</vt:lpstr>
      <vt:lpstr>    Anatomic and physiologic determinants of suitability of ASO</vt:lpstr>
      <vt:lpstr>   Aterial Switch Operation</vt:lpstr>
      <vt:lpstr>   Aterial Switch Operation</vt:lpstr>
      <vt:lpstr>   Aterial Switch Operation</vt:lpstr>
      <vt:lpstr>  The “late” ASO</vt:lpstr>
      <vt:lpstr>  The “late” ASO</vt:lpstr>
      <vt:lpstr>  The “late” ASO</vt:lpstr>
      <vt:lpstr>    The “late” ASO</vt:lpstr>
      <vt:lpstr>   ASO Annual cases in    Children’s Hospital 1</vt:lpstr>
      <vt:lpstr>Présentation PowerPoint</vt:lpstr>
      <vt:lpstr>ASO challenges in Children’s Hospital 1</vt:lpstr>
      <vt:lpstr>Présentation PowerPoint</vt:lpstr>
    </vt:vector>
  </TitlesOfParts>
  <Company>Dung Mike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 Hai</dc:creator>
  <cp:lastModifiedBy/>
  <cp:revision>1</cp:revision>
  <dcterms:created xsi:type="dcterms:W3CDTF">2015-06-14T18:29:46Z</dcterms:created>
  <dcterms:modified xsi:type="dcterms:W3CDTF">2015-06-24T08:03:35Z</dcterms:modified>
</cp:coreProperties>
</file>