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8"/>
  </p:notesMasterIdLst>
  <p:handoutMasterIdLst>
    <p:handoutMasterId r:id="rId29"/>
  </p:handoutMasterIdLst>
  <p:sldIdLst>
    <p:sldId id="257" r:id="rId2"/>
    <p:sldId id="258" r:id="rId3"/>
    <p:sldId id="260" r:id="rId4"/>
    <p:sldId id="261" r:id="rId5"/>
    <p:sldId id="262" r:id="rId6"/>
    <p:sldId id="263" r:id="rId7"/>
    <p:sldId id="269" r:id="rId8"/>
    <p:sldId id="275" r:id="rId9"/>
    <p:sldId id="276" r:id="rId10"/>
    <p:sldId id="277" r:id="rId11"/>
    <p:sldId id="278" r:id="rId12"/>
    <p:sldId id="279" r:id="rId13"/>
    <p:sldId id="280" r:id="rId14"/>
    <p:sldId id="282" r:id="rId15"/>
    <p:sldId id="333" r:id="rId16"/>
    <p:sldId id="292" r:id="rId17"/>
    <p:sldId id="297" r:id="rId18"/>
    <p:sldId id="326" r:id="rId19"/>
    <p:sldId id="334" r:id="rId20"/>
    <p:sldId id="321" r:id="rId21"/>
    <p:sldId id="327" r:id="rId22"/>
    <p:sldId id="328" r:id="rId23"/>
    <p:sldId id="323" r:id="rId24"/>
    <p:sldId id="324" r:id="rId25"/>
    <p:sldId id="314" r:id="rId26"/>
    <p:sldId id="31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58"/>
    <a:srgbClr val="660066"/>
    <a:srgbClr val="536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6" autoAdjust="0"/>
    <p:restoredTop sz="82368" autoAdjust="0"/>
  </p:normalViewPr>
  <p:slideViewPr>
    <p:cSldViewPr>
      <p:cViewPr>
        <p:scale>
          <a:sx n="80" d="100"/>
          <a:sy n="80" d="100"/>
        </p:scale>
        <p:origin x="-57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Calibri" panose="020F0502020204030204" pitchFamily="34" charset="0"/>
              </a:defRPr>
            </a:pPr>
            <a:r>
              <a:rPr lang="en-US" sz="1600" dirty="0">
                <a:latin typeface="Calibri" panose="020F0502020204030204" pitchFamily="34" charset="0"/>
              </a:rPr>
              <a:t>Root Causes of Sentinel Events</a:t>
            </a:r>
          </a:p>
          <a:p>
            <a:pPr>
              <a:defRPr sz="1600">
                <a:latin typeface="Calibri" panose="020F0502020204030204" pitchFamily="34" charset="0"/>
              </a:defRPr>
            </a:pPr>
            <a:r>
              <a:rPr lang="en-US" sz="1400" dirty="0">
                <a:latin typeface="Calibri" panose="020F0502020204030204" pitchFamily="34" charset="0"/>
              </a:rPr>
              <a:t>(All</a:t>
            </a:r>
            <a:r>
              <a:rPr lang="en-US" sz="1400" baseline="0" dirty="0">
                <a:latin typeface="Calibri" panose="020F0502020204030204" pitchFamily="34" charset="0"/>
              </a:rPr>
              <a:t> Categories; Data from 2014)</a:t>
            </a:r>
            <a:endParaRPr lang="en-US" sz="1400" dirty="0">
              <a:latin typeface="Calibri" panose="020F0502020204030204" pitchFamily="34" charset="0"/>
            </a:endParaRPr>
          </a:p>
        </c:rich>
      </c:tx>
      <c:layout/>
      <c:overlay val="0"/>
    </c:title>
    <c:autoTitleDeleted val="0"/>
    <c:plotArea>
      <c:layout>
        <c:manualLayout>
          <c:layoutTarget val="inner"/>
          <c:xMode val="edge"/>
          <c:yMode val="edge"/>
          <c:x val="0.41195494365662838"/>
          <c:y val="0.20226725756306663"/>
          <c:w val="0.54253862507114747"/>
          <c:h val="0.71730421026068447"/>
        </c:manualLayout>
      </c:layout>
      <c:barChart>
        <c:barDir val="bar"/>
        <c:grouping val="clustered"/>
        <c:varyColors val="0"/>
        <c:ser>
          <c:idx val="0"/>
          <c:order val="0"/>
          <c:spPr>
            <a:solidFill>
              <a:srgbClr val="0070C0"/>
            </a:solidFill>
          </c:spPr>
          <c:invertIfNegative val="0"/>
          <c:cat>
            <c:strRef>
              <c:f>'[Chart in Microsoft PowerPoint]Sheet1'!$A$15:$A$23</c:f>
              <c:strCache>
                <c:ptCount val="9"/>
                <c:pt idx="0">
                  <c:v>Continuum of Care</c:v>
                </c:pt>
                <c:pt idx="1">
                  <c:v>Operative Care</c:v>
                </c:pt>
                <c:pt idx="2">
                  <c:v>Health Information Technology-Related</c:v>
                </c:pt>
                <c:pt idx="3">
                  <c:v>Care Planning</c:v>
                </c:pt>
                <c:pt idx="4">
                  <c:v>Physical Environment</c:v>
                </c:pt>
                <c:pt idx="5">
                  <c:v>Assessment</c:v>
                </c:pt>
                <c:pt idx="6">
                  <c:v>Communication</c:v>
                </c:pt>
                <c:pt idx="7">
                  <c:v>Leadership</c:v>
                </c:pt>
                <c:pt idx="8">
                  <c:v>Human Factors</c:v>
                </c:pt>
              </c:strCache>
            </c:strRef>
          </c:cat>
          <c:val>
            <c:numRef>
              <c:f>'[Chart in Microsoft PowerPoint]Sheet1'!$B$15:$B$23</c:f>
              <c:numCache>
                <c:formatCode>0.00%</c:formatCode>
                <c:ptCount val="9"/>
                <c:pt idx="0">
                  <c:v>7.4607329842931933E-2</c:v>
                </c:pt>
                <c:pt idx="1">
                  <c:v>7.5916230366492143E-2</c:v>
                </c:pt>
                <c:pt idx="2">
                  <c:v>7.7225130890052354E-2</c:v>
                </c:pt>
                <c:pt idx="3">
                  <c:v>9.4240837696335081E-2</c:v>
                </c:pt>
                <c:pt idx="4">
                  <c:v>0.15052356020942409</c:v>
                </c:pt>
                <c:pt idx="5">
                  <c:v>0.51308900523560208</c:v>
                </c:pt>
                <c:pt idx="6">
                  <c:v>0.64005235602094246</c:v>
                </c:pt>
                <c:pt idx="7">
                  <c:v>0.67670157068062831</c:v>
                </c:pt>
                <c:pt idx="8">
                  <c:v>0.71596858638743455</c:v>
                </c:pt>
              </c:numCache>
            </c:numRef>
          </c:val>
        </c:ser>
        <c:dLbls>
          <c:showLegendKey val="0"/>
          <c:showVal val="0"/>
          <c:showCatName val="0"/>
          <c:showSerName val="0"/>
          <c:showPercent val="0"/>
          <c:showBubbleSize val="0"/>
        </c:dLbls>
        <c:gapWidth val="150"/>
        <c:axId val="115065216"/>
        <c:axId val="115066752"/>
      </c:barChart>
      <c:catAx>
        <c:axId val="115065216"/>
        <c:scaling>
          <c:orientation val="minMax"/>
        </c:scaling>
        <c:delete val="0"/>
        <c:axPos val="l"/>
        <c:majorTickMark val="out"/>
        <c:minorTickMark val="none"/>
        <c:tickLblPos val="nextTo"/>
        <c:txPr>
          <a:bodyPr/>
          <a:lstStyle/>
          <a:p>
            <a:pPr>
              <a:defRPr sz="920">
                <a:latin typeface="Calibri" panose="020F0502020204030204" pitchFamily="34" charset="0"/>
              </a:defRPr>
            </a:pPr>
            <a:endParaRPr lang="en-US"/>
          </a:p>
        </c:txPr>
        <c:crossAx val="115066752"/>
        <c:crosses val="autoZero"/>
        <c:auto val="1"/>
        <c:lblAlgn val="ctr"/>
        <c:lblOffset val="100"/>
        <c:noMultiLvlLbl val="0"/>
      </c:catAx>
      <c:valAx>
        <c:axId val="115066752"/>
        <c:scaling>
          <c:orientation val="minMax"/>
          <c:max val="1"/>
        </c:scaling>
        <c:delete val="0"/>
        <c:axPos val="b"/>
        <c:majorGridlines>
          <c:spPr>
            <a:ln>
              <a:solidFill>
                <a:schemeClr val="bg1">
                  <a:lumMod val="85000"/>
                </a:schemeClr>
              </a:solidFill>
            </a:ln>
          </c:spPr>
        </c:majorGridlines>
        <c:numFmt formatCode="0%" sourceLinked="0"/>
        <c:majorTickMark val="out"/>
        <c:minorTickMark val="none"/>
        <c:tickLblPos val="nextTo"/>
        <c:txPr>
          <a:bodyPr/>
          <a:lstStyle/>
          <a:p>
            <a:pPr>
              <a:defRPr>
                <a:latin typeface="Calibri" panose="020F0502020204030204" pitchFamily="34" charset="0"/>
              </a:defRPr>
            </a:pPr>
            <a:endParaRPr lang="en-US"/>
          </a:p>
        </c:txPr>
        <c:crossAx val="115065216"/>
        <c:crosses val="autoZero"/>
        <c:crossBetween val="between"/>
      </c:valAx>
    </c:plotArea>
    <c:plotVisOnly val="1"/>
    <c:dispBlanksAs val="gap"/>
    <c:showDLblsOverMax val="0"/>
  </c:chart>
  <c:spPr>
    <a:solidFill>
      <a:schemeClr val="bg1">
        <a:lumMod val="95000"/>
      </a:schemeClr>
    </a:solidFill>
    <a:ln>
      <a:solidFill>
        <a:schemeClr val="bg1">
          <a:lumMod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900">
                <a:latin typeface="Calibri" panose="020F0502020204030204" pitchFamily="34" charset="0"/>
              </a:defRPr>
            </a:pPr>
            <a:r>
              <a:rPr lang="en-US" sz="1800" dirty="0">
                <a:latin typeface="Calibri" panose="020F0502020204030204" pitchFamily="34" charset="0"/>
              </a:rPr>
              <a:t>Healthy Work Environment: Summary Score Across all </a:t>
            </a:r>
            <a:r>
              <a:rPr lang="en-US" sz="1800" dirty="0" smtClean="0">
                <a:latin typeface="Calibri" panose="020F0502020204030204" pitchFamily="34" charset="0"/>
              </a:rPr>
              <a:t>Standards</a:t>
            </a:r>
            <a:endParaRPr lang="en-US" sz="1800" dirty="0">
              <a:latin typeface="Calibri" panose="020F0502020204030204" pitchFamily="34" charset="0"/>
            </a:endParaRPr>
          </a:p>
        </c:rich>
      </c:tx>
      <c:layout>
        <c:manualLayout>
          <c:xMode val="edge"/>
          <c:yMode val="edge"/>
          <c:x val="0.14648748019795363"/>
          <c:y val="1.9921807026857082E-2"/>
        </c:manualLayout>
      </c:layout>
      <c:overlay val="0"/>
    </c:title>
    <c:autoTitleDeleted val="0"/>
    <c:plotArea>
      <c:layout>
        <c:manualLayout>
          <c:layoutTarget val="inner"/>
          <c:xMode val="edge"/>
          <c:yMode val="edge"/>
          <c:x val="5.968773413748981E-2"/>
          <c:y val="9.2316174701585971E-2"/>
          <c:w val="0.92500533058268697"/>
          <c:h val="0.7299037543479151"/>
        </c:manualLayout>
      </c:layout>
      <c:barChart>
        <c:barDir val="col"/>
        <c:grouping val="clustered"/>
        <c:varyColors val="0"/>
        <c:ser>
          <c:idx val="0"/>
          <c:order val="0"/>
          <c:tx>
            <c:strRef>
              <c:f>'[Chart in Microsoft PowerPoint]CVP'!$B$1</c:f>
              <c:strCache>
                <c:ptCount val="1"/>
                <c:pt idx="0">
                  <c:v>2010</c:v>
                </c:pt>
              </c:strCache>
            </c:strRef>
          </c:tx>
          <c:invertIfNegative val="0"/>
          <c:dLbls>
            <c:dLbl>
              <c:idx val="0"/>
              <c:layout/>
              <c:tx>
                <c:rich>
                  <a:bodyPr/>
                  <a:lstStyle/>
                  <a:p>
                    <a:r>
                      <a:rPr lang="en-US" sz="1250" dirty="0" smtClean="0">
                        <a:latin typeface="Calibri" panose="020F0502020204030204" pitchFamily="34" charset="0"/>
                      </a:rPr>
                      <a:t>3.50</a:t>
                    </a:r>
                    <a:endParaRPr lang="en-US" sz="1250" dirty="0"/>
                  </a:p>
                </c:rich>
              </c:tx>
              <c:dLblPos val="inEnd"/>
              <c:showLegendKey val="0"/>
              <c:showVal val="1"/>
              <c:showCatName val="0"/>
              <c:showSerName val="0"/>
              <c:showPercent val="0"/>
              <c:showBubbleSize val="0"/>
            </c:dLbl>
            <c:dLbl>
              <c:idx val="1"/>
              <c:layout/>
              <c:tx>
                <c:rich>
                  <a:bodyPr/>
                  <a:lstStyle/>
                  <a:p>
                    <a:r>
                      <a:rPr lang="en-US" sz="1250" smtClean="0">
                        <a:latin typeface="Calibri" panose="020F0502020204030204" pitchFamily="34" charset="0"/>
                      </a:rPr>
                      <a:t>3.50</a:t>
                    </a:r>
                    <a:endParaRPr lang="en-US" dirty="0"/>
                  </a:p>
                </c:rich>
              </c:tx>
              <c:dLblPos val="inEnd"/>
              <c:showLegendKey val="0"/>
              <c:showVal val="1"/>
              <c:showCatName val="0"/>
              <c:showSerName val="0"/>
              <c:showPercent val="0"/>
              <c:showBubbleSize val="0"/>
            </c:dLbl>
            <c:dLbl>
              <c:idx val="2"/>
              <c:layout/>
              <c:tx>
                <c:rich>
                  <a:bodyPr/>
                  <a:lstStyle/>
                  <a:p>
                    <a:r>
                      <a:rPr lang="en-US" sz="1250" smtClean="0">
                        <a:latin typeface="Calibri" panose="020F0502020204030204" pitchFamily="34" charset="0"/>
                      </a:rPr>
                      <a:t>4.00</a:t>
                    </a:r>
                    <a:endParaRPr lang="en-US"/>
                  </a:p>
                </c:rich>
              </c:tx>
              <c:dLblPos val="inEnd"/>
              <c:showLegendKey val="0"/>
              <c:showVal val="1"/>
              <c:showCatName val="0"/>
              <c:showSerName val="0"/>
              <c:showPercent val="0"/>
              <c:showBubbleSize val="0"/>
            </c:dLbl>
            <c:dLbl>
              <c:idx val="3"/>
              <c:layout/>
              <c:tx>
                <c:rich>
                  <a:bodyPr/>
                  <a:lstStyle/>
                  <a:p>
                    <a:r>
                      <a:rPr lang="en-US" sz="1250" smtClean="0">
                        <a:latin typeface="Calibri" panose="020F0502020204030204" pitchFamily="34" charset="0"/>
                      </a:rPr>
                      <a:t>3.80</a:t>
                    </a:r>
                    <a:endParaRPr lang="en-US"/>
                  </a:p>
                </c:rich>
              </c:tx>
              <c:dLblPos val="inEnd"/>
              <c:showLegendKey val="0"/>
              <c:showVal val="1"/>
              <c:showCatName val="0"/>
              <c:showSerName val="0"/>
              <c:showPercent val="0"/>
              <c:showBubbleSize val="0"/>
            </c:dLbl>
            <c:dLbl>
              <c:idx val="4"/>
              <c:layout/>
              <c:tx>
                <c:rich>
                  <a:bodyPr/>
                  <a:lstStyle/>
                  <a:p>
                    <a:r>
                      <a:rPr lang="en-US" sz="1250" smtClean="0">
                        <a:latin typeface="Calibri" panose="020F0502020204030204" pitchFamily="34" charset="0"/>
                      </a:rPr>
                      <a:t>3.60</a:t>
                    </a:r>
                    <a:endParaRPr lang="en-US"/>
                  </a:p>
                </c:rich>
              </c:tx>
              <c:dLblPos val="inEnd"/>
              <c:showLegendKey val="0"/>
              <c:showVal val="1"/>
              <c:showCatName val="0"/>
              <c:showSerName val="0"/>
              <c:showPercent val="0"/>
              <c:showBubbleSize val="0"/>
            </c:dLbl>
            <c:txPr>
              <a:bodyPr/>
              <a:lstStyle/>
              <a:p>
                <a:pPr>
                  <a:defRPr sz="125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'[Chart in Microsoft PowerPoint]CVP'!$A$2:$A$6</c:f>
              <c:strCache>
                <c:ptCount val="5"/>
                <c:pt idx="0">
                  <c:v> 2010  2013  2014       CICU</c:v>
                </c:pt>
                <c:pt idx="1">
                  <c:v>2010  2013  2014        Cath Lab</c:v>
                </c:pt>
                <c:pt idx="2">
                  <c:v>2010  2013  2014      Ambulatory</c:v>
                </c:pt>
                <c:pt idx="3">
                  <c:v>2010  2013  2014    Acute Care Cardiac</c:v>
                </c:pt>
                <c:pt idx="4">
                  <c:v>    2010  2013  2014        CVOR </c:v>
                </c:pt>
              </c:strCache>
            </c:strRef>
          </c:cat>
          <c:val>
            <c:numRef>
              <c:f>'[Chart in Microsoft PowerPoint]CVP'!$B$2:$B$6</c:f>
              <c:numCache>
                <c:formatCode>General</c:formatCode>
                <c:ptCount val="5"/>
                <c:pt idx="0">
                  <c:v>3.5</c:v>
                </c:pt>
                <c:pt idx="1">
                  <c:v>3.5</c:v>
                </c:pt>
                <c:pt idx="2">
                  <c:v>4</c:v>
                </c:pt>
                <c:pt idx="3">
                  <c:v>3.8</c:v>
                </c:pt>
                <c:pt idx="4">
                  <c:v>3.6</c:v>
                </c:pt>
              </c:numCache>
            </c:numRef>
          </c:val>
        </c:ser>
        <c:ser>
          <c:idx val="1"/>
          <c:order val="1"/>
          <c:tx>
            <c:strRef>
              <c:f>'[Chart in Microsoft PowerPoint]CVP'!$C$1</c:f>
              <c:strCache>
                <c:ptCount val="1"/>
                <c:pt idx="0">
                  <c:v>2013</c:v>
                </c:pt>
              </c:strCache>
            </c:strRef>
          </c:tx>
          <c:spPr>
            <a:solidFill>
              <a:schemeClr val="accent6"/>
            </a:solidFill>
          </c:spPr>
          <c:invertIfNegative val="0"/>
          <c:dLbls>
            <c:dLbl>
              <c:idx val="1"/>
              <c:layout/>
              <c:tx>
                <c:rich>
                  <a:bodyPr/>
                  <a:lstStyle/>
                  <a:p>
                    <a:r>
                      <a:rPr lang="en-US" sz="1250" smtClean="0">
                        <a:latin typeface="Calibri" panose="020F0502020204030204" pitchFamily="34" charset="0"/>
                      </a:rPr>
                      <a:t>3.50</a:t>
                    </a:r>
                    <a:endParaRPr lang="en-US"/>
                  </a:p>
                </c:rich>
              </c:tx>
              <c:dLblPos val="inEnd"/>
              <c:showLegendKey val="0"/>
              <c:showVal val="1"/>
              <c:showCatName val="0"/>
              <c:showSerName val="0"/>
              <c:showPercent val="0"/>
              <c:showBubbleSize val="0"/>
            </c:dLbl>
            <c:txPr>
              <a:bodyPr/>
              <a:lstStyle/>
              <a:p>
                <a:pPr>
                  <a:defRPr sz="125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'[Chart in Microsoft PowerPoint]CVP'!$A$2:$A$6</c:f>
              <c:strCache>
                <c:ptCount val="5"/>
                <c:pt idx="0">
                  <c:v> 2010  2013  2014       CICU</c:v>
                </c:pt>
                <c:pt idx="1">
                  <c:v>2010  2013  2014        Cath Lab</c:v>
                </c:pt>
                <c:pt idx="2">
                  <c:v>2010  2013  2014      Ambulatory</c:v>
                </c:pt>
                <c:pt idx="3">
                  <c:v>2010  2013  2014    Acute Care Cardiac</c:v>
                </c:pt>
                <c:pt idx="4">
                  <c:v>    2010  2013  2014        CVOR </c:v>
                </c:pt>
              </c:strCache>
            </c:strRef>
          </c:cat>
          <c:val>
            <c:numRef>
              <c:f>'[Chart in Microsoft PowerPoint]CVP'!$C$2:$C$6</c:f>
              <c:numCache>
                <c:formatCode>General</c:formatCode>
                <c:ptCount val="5"/>
                <c:pt idx="0">
                  <c:v>3.45</c:v>
                </c:pt>
                <c:pt idx="1">
                  <c:v>3.5</c:v>
                </c:pt>
                <c:pt idx="2">
                  <c:v>3.63</c:v>
                </c:pt>
                <c:pt idx="3">
                  <c:v>3.52</c:v>
                </c:pt>
                <c:pt idx="4">
                  <c:v>2.81</c:v>
                </c:pt>
              </c:numCache>
            </c:numRef>
          </c:val>
        </c:ser>
        <c:ser>
          <c:idx val="2"/>
          <c:order val="2"/>
          <c:tx>
            <c:strRef>
              <c:f>'[Chart in Microsoft PowerPoint]CVP'!$D$1</c:f>
              <c:strCache>
                <c:ptCount val="1"/>
                <c:pt idx="0">
                  <c:v>2014</c:v>
                </c:pt>
              </c:strCache>
            </c:strRef>
          </c:tx>
          <c:spPr>
            <a:solidFill>
              <a:schemeClr val="accent5">
                <a:lumMod val="60000"/>
                <a:lumOff val="40000"/>
              </a:schemeClr>
            </a:solidFill>
          </c:spPr>
          <c:invertIfNegative val="0"/>
          <c:dLbls>
            <c:txPr>
              <a:bodyPr/>
              <a:lstStyle/>
              <a:p>
                <a:pPr>
                  <a:defRPr sz="125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'[Chart in Microsoft PowerPoint]CVP'!$A$2:$A$6</c:f>
              <c:strCache>
                <c:ptCount val="5"/>
                <c:pt idx="0">
                  <c:v> 2010  2013  2014       CICU</c:v>
                </c:pt>
                <c:pt idx="1">
                  <c:v>2010  2013  2014        Cath Lab</c:v>
                </c:pt>
                <c:pt idx="2">
                  <c:v>2010  2013  2014      Ambulatory</c:v>
                </c:pt>
                <c:pt idx="3">
                  <c:v>2010  2013  2014    Acute Care Cardiac</c:v>
                </c:pt>
                <c:pt idx="4">
                  <c:v>    2010  2013  2014        CVOR </c:v>
                </c:pt>
              </c:strCache>
            </c:strRef>
          </c:cat>
          <c:val>
            <c:numRef>
              <c:f>'[Chart in Microsoft PowerPoint]CVP'!$D$2:$D$6</c:f>
              <c:numCache>
                <c:formatCode>General</c:formatCode>
                <c:ptCount val="5"/>
                <c:pt idx="0">
                  <c:v>3.46</c:v>
                </c:pt>
                <c:pt idx="1">
                  <c:v>3.73</c:v>
                </c:pt>
                <c:pt idx="2">
                  <c:v>3.61</c:v>
                </c:pt>
                <c:pt idx="3">
                  <c:v>3.49</c:v>
                </c:pt>
                <c:pt idx="4">
                  <c:v>2.93</c:v>
                </c:pt>
              </c:numCache>
            </c:numRef>
          </c:val>
        </c:ser>
        <c:dLbls>
          <c:dLblPos val="inEnd"/>
          <c:showLegendKey val="0"/>
          <c:showVal val="1"/>
          <c:showCatName val="0"/>
          <c:showSerName val="0"/>
          <c:showPercent val="0"/>
          <c:showBubbleSize val="0"/>
        </c:dLbls>
        <c:gapWidth val="100"/>
        <c:axId val="122640640"/>
        <c:axId val="122671872"/>
      </c:barChart>
      <c:catAx>
        <c:axId val="122640640"/>
        <c:scaling>
          <c:orientation val="minMax"/>
        </c:scaling>
        <c:delete val="0"/>
        <c:axPos val="b"/>
        <c:title>
          <c:tx>
            <c:rich>
              <a:bodyPr/>
              <a:lstStyle/>
              <a:p>
                <a:pPr>
                  <a:defRPr sz="1400">
                    <a:latin typeface="Calibri" panose="020F0502020204030204" pitchFamily="34" charset="0"/>
                  </a:defRPr>
                </a:pPr>
                <a:r>
                  <a:rPr lang="en-US" sz="1400" dirty="0">
                    <a:latin typeface="Calibri" panose="020F0502020204030204" pitchFamily="34" charset="0"/>
                  </a:rPr>
                  <a:t>Location</a:t>
                </a:r>
              </a:p>
            </c:rich>
          </c:tx>
          <c:layout/>
          <c:overlay val="0"/>
        </c:title>
        <c:majorTickMark val="out"/>
        <c:minorTickMark val="none"/>
        <c:tickLblPos val="nextTo"/>
        <c:txPr>
          <a:bodyPr/>
          <a:lstStyle/>
          <a:p>
            <a:pPr>
              <a:defRPr sz="1400">
                <a:latin typeface="Calibri" panose="020F0502020204030204" pitchFamily="34" charset="0"/>
              </a:defRPr>
            </a:pPr>
            <a:endParaRPr lang="en-US"/>
          </a:p>
        </c:txPr>
        <c:crossAx val="122671872"/>
        <c:crosses val="autoZero"/>
        <c:auto val="1"/>
        <c:lblAlgn val="ctr"/>
        <c:lblOffset val="100"/>
        <c:noMultiLvlLbl val="0"/>
      </c:catAx>
      <c:valAx>
        <c:axId val="122671872"/>
        <c:scaling>
          <c:orientation val="minMax"/>
          <c:max val="5"/>
          <c:min val="0"/>
        </c:scaling>
        <c:delete val="0"/>
        <c:axPos val="l"/>
        <c:majorGridlines>
          <c:spPr>
            <a:ln>
              <a:solidFill>
                <a:schemeClr val="bg1">
                  <a:lumMod val="85000"/>
                </a:schemeClr>
              </a:solidFill>
            </a:ln>
          </c:spPr>
        </c:majorGridlines>
        <c:title>
          <c:tx>
            <c:rich>
              <a:bodyPr rot="-5400000" vert="horz"/>
              <a:lstStyle/>
              <a:p>
                <a:pPr>
                  <a:defRPr sz="1400">
                    <a:latin typeface="Calibri" panose="020F0502020204030204" pitchFamily="34" charset="0"/>
                  </a:defRPr>
                </a:pPr>
                <a:r>
                  <a:rPr lang="en-US" sz="1400" dirty="0">
                    <a:latin typeface="Calibri" panose="020F0502020204030204" pitchFamily="34" charset="0"/>
                  </a:rPr>
                  <a:t>Score</a:t>
                </a:r>
              </a:p>
            </c:rich>
          </c:tx>
          <c:layout/>
          <c:overlay val="0"/>
        </c:title>
        <c:numFmt formatCode="General" sourceLinked="1"/>
        <c:majorTickMark val="out"/>
        <c:minorTickMark val="none"/>
        <c:tickLblPos val="nextTo"/>
        <c:txPr>
          <a:bodyPr/>
          <a:lstStyle/>
          <a:p>
            <a:pPr>
              <a:defRPr sz="1400">
                <a:latin typeface="Calibri" panose="020F0502020204030204" pitchFamily="34" charset="0"/>
              </a:defRPr>
            </a:pPr>
            <a:endParaRPr lang="en-US"/>
          </a:p>
        </c:txPr>
        <c:crossAx val="122640640"/>
        <c:crosses val="autoZero"/>
        <c:crossBetween val="between"/>
        <c:majorUnit val="1"/>
      </c:valAx>
      <c:spPr>
        <a:solidFill>
          <a:srgbClr val="FFFFFF"/>
        </a:solidFill>
      </c:spPr>
    </c:plotArea>
    <c:legend>
      <c:legendPos val="t"/>
      <c:layout>
        <c:manualLayout>
          <c:xMode val="edge"/>
          <c:yMode val="edge"/>
          <c:x val="0.66608945166985845"/>
          <c:y val="0.12176826681077865"/>
          <c:w val="0.32601920412263868"/>
          <c:h val="8.18292837626272E-2"/>
        </c:manualLayout>
      </c:layout>
      <c:overlay val="0"/>
      <c:txPr>
        <a:bodyPr/>
        <a:lstStyle/>
        <a:p>
          <a:pPr>
            <a:defRPr sz="1300">
              <a:latin typeface="Calibri" panose="020F0502020204030204" pitchFamily="34"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785251-FF0D-4F13-A4E5-8777BF0349F0}" type="datetimeFigureOut">
              <a:rPr lang="en-US" smtClean="0"/>
              <a:t>7/8/2015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FA3BB83-0B82-45C2-BDC2-3B1CC58FE19B}" type="slidenum">
              <a:rPr lang="en-US" smtClean="0"/>
              <a:t>‹#›</a:t>
            </a:fld>
            <a:endParaRPr lang="en-US"/>
          </a:p>
        </p:txBody>
      </p:sp>
    </p:spTree>
    <p:extLst>
      <p:ext uri="{BB962C8B-B14F-4D97-AF65-F5344CB8AC3E}">
        <p14:creationId xmlns:p14="http://schemas.microsoft.com/office/powerpoint/2010/main" val="82794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A2422F-C5F1-4F77-8129-96F0971B3611}" type="datetimeFigureOut">
              <a:rPr lang="en-US" smtClean="0"/>
              <a:t>7/8/2015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AE8896-7949-42B7-AC58-1F8924173EEC}" type="slidenum">
              <a:rPr lang="en-US" smtClean="0"/>
              <a:t>‹#›</a:t>
            </a:fld>
            <a:endParaRPr lang="en-US"/>
          </a:p>
        </p:txBody>
      </p:sp>
    </p:spTree>
    <p:extLst>
      <p:ext uri="{BB962C8B-B14F-4D97-AF65-F5344CB8AC3E}">
        <p14:creationId xmlns:p14="http://schemas.microsoft.com/office/powerpoint/2010/main" val="347298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a:t>
            </a:fld>
            <a:endParaRPr lang="en-US"/>
          </a:p>
        </p:txBody>
      </p:sp>
    </p:spTree>
    <p:extLst>
      <p:ext uri="{BB962C8B-B14F-4D97-AF65-F5344CB8AC3E}">
        <p14:creationId xmlns:p14="http://schemas.microsoft.com/office/powerpoint/2010/main" val="180198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In response to research done regarding the cause of patient errors, in </a:t>
            </a:r>
            <a:r>
              <a:rPr lang="en-US" b="1" dirty="0" smtClean="0"/>
              <a:t>2005</a:t>
            </a:r>
            <a:r>
              <a:rPr lang="en-US" dirty="0" smtClean="0"/>
              <a:t>, AACN introduced </a:t>
            </a:r>
            <a:r>
              <a:rPr lang="en-US" i="1" dirty="0" smtClean="0"/>
              <a:t>AACN Standards for Establishing and Sustaining Healthy Work Environments: A Journey to Excellence</a:t>
            </a:r>
            <a:r>
              <a:rPr lang="en-US" dirty="0" smtClean="0"/>
              <a:t>, which puts forth six essential elements that must be in place for work environments to thrive and contribute to improved patient and system outcomes.</a:t>
            </a:r>
          </a:p>
          <a:p>
            <a:pPr defTabSz="914350">
              <a:defRPr/>
            </a:pPr>
            <a:endParaRPr lang="en-US" dirty="0" smtClean="0"/>
          </a:p>
          <a:p>
            <a:r>
              <a:rPr lang="en-US" dirty="0" smtClean="0"/>
              <a:t>The standards developed by the AACN align directly with the core competencies for health professionals recommended by the Institute of Medicine.  </a:t>
            </a:r>
          </a:p>
          <a:p>
            <a:r>
              <a:rPr lang="en-US" dirty="0" smtClean="0"/>
              <a:t>Non-nursing organizations endorsing Healthy Work Environments:  American College of Chest Physicians, American Thoracic Society, Society for Critical Care Medicine, Society of Hospital Medicine.</a:t>
            </a:r>
          </a:p>
          <a:p>
            <a:pPr defTabSz="914350">
              <a:defRPr/>
            </a:pPr>
            <a:endParaRPr lang="en-US" dirty="0" smtClean="0"/>
          </a:p>
        </p:txBody>
      </p:sp>
      <p:sp>
        <p:nvSpPr>
          <p:cNvPr id="4" name="Slide Number Placeholder 3"/>
          <p:cNvSpPr>
            <a:spLocks noGrp="1"/>
          </p:cNvSpPr>
          <p:nvPr>
            <p:ph type="sldNum" sz="quarter" idx="10"/>
          </p:nvPr>
        </p:nvSpPr>
        <p:spPr/>
        <p:txBody>
          <a:bodyPr/>
          <a:lstStyle/>
          <a:p>
            <a:fld id="{C9E91AB4-AA20-48E1-8097-85B77A8827C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0060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11</a:t>
            </a:fld>
            <a:endParaRPr lang="en-US"/>
          </a:p>
        </p:txBody>
      </p:sp>
    </p:spTree>
    <p:extLst>
      <p:ext uri="{BB962C8B-B14F-4D97-AF65-F5344CB8AC3E}">
        <p14:creationId xmlns:p14="http://schemas.microsoft.com/office/powerpoint/2010/main" val="416507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12</a:t>
            </a:fld>
            <a:endParaRPr lang="en-US"/>
          </a:p>
        </p:txBody>
      </p:sp>
    </p:spTree>
    <p:extLst>
      <p:ext uri="{BB962C8B-B14F-4D97-AF65-F5344CB8AC3E}">
        <p14:creationId xmlns:p14="http://schemas.microsoft.com/office/powerpoint/2010/main" val="2742966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13</a:t>
            </a:fld>
            <a:endParaRPr lang="en-US"/>
          </a:p>
        </p:txBody>
      </p:sp>
    </p:spTree>
    <p:extLst>
      <p:ext uri="{BB962C8B-B14F-4D97-AF65-F5344CB8AC3E}">
        <p14:creationId xmlns:p14="http://schemas.microsoft.com/office/powerpoint/2010/main" val="342255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34" indent="-285734">
              <a:spcAft>
                <a:spcPts val="1200"/>
              </a:spcAft>
              <a:buFont typeface="Arial" pitchFamily="34" charset="0"/>
              <a:buChar char="•"/>
              <a:defRPr/>
            </a:pPr>
            <a:r>
              <a:rPr lang="en-US" dirty="0" smtClean="0"/>
              <a:t>All participants responded directly to the AACN website.</a:t>
            </a:r>
          </a:p>
          <a:p>
            <a:pPr marL="285734" indent="-285734">
              <a:spcAft>
                <a:spcPts val="1200"/>
              </a:spcAft>
              <a:buFont typeface="Arial" pitchFamily="34" charset="0"/>
              <a:buChar char="•"/>
              <a:defRPr/>
            </a:pPr>
            <a:r>
              <a:rPr lang="en-US" dirty="0" smtClean="0"/>
              <a:t>All responses were anonymous.</a:t>
            </a:r>
          </a:p>
          <a:p>
            <a:pPr marL="285734" indent="-285734">
              <a:spcAft>
                <a:spcPts val="1200"/>
              </a:spcAft>
              <a:buFont typeface="Arial" pitchFamily="34" charset="0"/>
              <a:buChar char="•"/>
              <a:defRPr/>
            </a:pPr>
            <a:r>
              <a:rPr lang="en-US" dirty="0" smtClean="0"/>
              <a:t>Survey open for a period of one month.</a:t>
            </a:r>
          </a:p>
          <a:p>
            <a:pPr eaLnBrk="1" hangingPunct="1">
              <a:defRPr/>
            </a:pPr>
            <a:endParaRPr 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09" indent="-285734" eaLnBrk="0" hangingPunct="0">
              <a:defRPr>
                <a:solidFill>
                  <a:schemeClr val="tx1"/>
                </a:solidFill>
                <a:latin typeface="Calibri" pitchFamily="34" charset="0"/>
                <a:ea typeface="ＭＳ Ｐゴシック" pitchFamily="34" charset="-128"/>
              </a:defRPr>
            </a:lvl2pPr>
            <a:lvl3pPr marL="1142937" indent="-228587" eaLnBrk="0" hangingPunct="0">
              <a:defRPr>
                <a:solidFill>
                  <a:schemeClr val="tx1"/>
                </a:solidFill>
                <a:latin typeface="Calibri" pitchFamily="34" charset="0"/>
                <a:ea typeface="ＭＳ Ｐゴシック" pitchFamily="34" charset="-128"/>
              </a:defRPr>
            </a:lvl3pPr>
            <a:lvl4pPr marL="1600111" indent="-228587" eaLnBrk="0" hangingPunct="0">
              <a:defRPr>
                <a:solidFill>
                  <a:schemeClr val="tx1"/>
                </a:solidFill>
                <a:latin typeface="Calibri" pitchFamily="34" charset="0"/>
                <a:ea typeface="ＭＳ Ｐゴシック" pitchFamily="34" charset="-128"/>
              </a:defRPr>
            </a:lvl4pPr>
            <a:lvl5pPr marL="2057287" indent="-228587" eaLnBrk="0" hangingPunct="0">
              <a:defRPr>
                <a:solidFill>
                  <a:schemeClr val="tx1"/>
                </a:solidFill>
                <a:latin typeface="Calibri" pitchFamily="34" charset="0"/>
                <a:ea typeface="ＭＳ Ｐゴシック" pitchFamily="34" charset="-128"/>
              </a:defRPr>
            </a:lvl5pPr>
            <a:lvl6pPr marL="2514461"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635"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8811"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5985"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C13D88E-5E2A-4CB7-9FDF-D230AFCB77D9}" type="slidenum">
              <a:rPr lang="en-US" smtClean="0">
                <a:solidFill>
                  <a:prstClr val="black"/>
                </a:solidFill>
              </a:rPr>
              <a:pPr eaLnBrk="1" hangingPunct="1"/>
              <a:t>14</a:t>
            </a:fld>
            <a:endParaRPr lang="en-US"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34" indent="-285734">
              <a:spcAft>
                <a:spcPts val="1200"/>
              </a:spcAft>
              <a:buFont typeface="Arial" pitchFamily="34" charset="0"/>
              <a:buChar char="•"/>
              <a:defRPr/>
            </a:pPr>
            <a:r>
              <a:rPr lang="en-US" dirty="0" smtClean="0"/>
              <a:t>All participants responded directly to the AACN website.</a:t>
            </a:r>
          </a:p>
          <a:p>
            <a:pPr marL="285734" indent="-285734">
              <a:spcAft>
                <a:spcPts val="1200"/>
              </a:spcAft>
              <a:buFont typeface="Arial" pitchFamily="34" charset="0"/>
              <a:buChar char="•"/>
              <a:defRPr/>
            </a:pPr>
            <a:r>
              <a:rPr lang="en-US" dirty="0" smtClean="0"/>
              <a:t>All responses were anonymous.</a:t>
            </a:r>
          </a:p>
          <a:p>
            <a:pPr marL="285734" indent="-285734">
              <a:spcAft>
                <a:spcPts val="1200"/>
              </a:spcAft>
              <a:buFont typeface="Arial" pitchFamily="34" charset="0"/>
              <a:buChar char="•"/>
              <a:defRPr/>
            </a:pPr>
            <a:r>
              <a:rPr lang="en-US" dirty="0" smtClean="0"/>
              <a:t>Survey open for a period of one month.</a:t>
            </a:r>
          </a:p>
          <a:p>
            <a:pPr eaLnBrk="1" hangingPunct="1">
              <a:defRPr/>
            </a:pPr>
            <a:endParaRPr 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09" indent="-285734" eaLnBrk="0" hangingPunct="0">
              <a:defRPr>
                <a:solidFill>
                  <a:schemeClr val="tx1"/>
                </a:solidFill>
                <a:latin typeface="Calibri" pitchFamily="34" charset="0"/>
                <a:ea typeface="ＭＳ Ｐゴシック" pitchFamily="34" charset="-128"/>
              </a:defRPr>
            </a:lvl2pPr>
            <a:lvl3pPr marL="1142937" indent="-228587" eaLnBrk="0" hangingPunct="0">
              <a:defRPr>
                <a:solidFill>
                  <a:schemeClr val="tx1"/>
                </a:solidFill>
                <a:latin typeface="Calibri" pitchFamily="34" charset="0"/>
                <a:ea typeface="ＭＳ Ｐゴシック" pitchFamily="34" charset="-128"/>
              </a:defRPr>
            </a:lvl3pPr>
            <a:lvl4pPr marL="1600111" indent="-228587" eaLnBrk="0" hangingPunct="0">
              <a:defRPr>
                <a:solidFill>
                  <a:schemeClr val="tx1"/>
                </a:solidFill>
                <a:latin typeface="Calibri" pitchFamily="34" charset="0"/>
                <a:ea typeface="ＭＳ Ｐゴシック" pitchFamily="34" charset="-128"/>
              </a:defRPr>
            </a:lvl4pPr>
            <a:lvl5pPr marL="2057287" indent="-228587" eaLnBrk="0" hangingPunct="0">
              <a:defRPr>
                <a:solidFill>
                  <a:schemeClr val="tx1"/>
                </a:solidFill>
                <a:latin typeface="Calibri" pitchFamily="34" charset="0"/>
                <a:ea typeface="ＭＳ Ｐゴシック" pitchFamily="34" charset="-128"/>
              </a:defRPr>
            </a:lvl5pPr>
            <a:lvl6pPr marL="2514461"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635"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8811"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5985" indent="-228587" defTabSz="457174"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7C13D88E-5E2A-4CB7-9FDF-D230AFCB77D9}" type="slidenum">
              <a:rPr lang="en-US" smtClean="0">
                <a:solidFill>
                  <a:prstClr val="black"/>
                </a:solidFill>
              </a:rPr>
              <a:pPr eaLnBrk="1" hangingPunct="1"/>
              <a:t>15</a:t>
            </a:fld>
            <a:endParaRPr lang="en-US"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16</a:t>
            </a:fld>
            <a:endParaRPr lang="en-US"/>
          </a:p>
        </p:txBody>
      </p:sp>
    </p:spTree>
    <p:extLst>
      <p:ext uri="{BB962C8B-B14F-4D97-AF65-F5344CB8AC3E}">
        <p14:creationId xmlns:p14="http://schemas.microsoft.com/office/powerpoint/2010/main" val="407656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17</a:t>
            </a:fld>
            <a:endParaRPr lang="en-US"/>
          </a:p>
        </p:txBody>
      </p:sp>
    </p:spTree>
    <p:extLst>
      <p:ext uri="{BB962C8B-B14F-4D97-AF65-F5344CB8AC3E}">
        <p14:creationId xmlns:p14="http://schemas.microsoft.com/office/powerpoint/2010/main" val="252274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2011: Lisa Pixley, Inpatient Staff Nurse II, MSICU</a:t>
            </a:r>
          </a:p>
          <a:p>
            <a:r>
              <a:rPr lang="en-US" dirty="0"/>
              <a:t>July 2011: </a:t>
            </a:r>
            <a:r>
              <a:rPr lang="en-US" dirty="0" err="1"/>
              <a:t>Ligia</a:t>
            </a:r>
            <a:r>
              <a:rPr lang="en-US" dirty="0"/>
              <a:t> </a:t>
            </a:r>
            <a:r>
              <a:rPr lang="en-US" dirty="0" err="1"/>
              <a:t>Jordao</a:t>
            </a:r>
            <a:r>
              <a:rPr lang="en-US" dirty="0"/>
              <a:t>, Staff Nurse II, Outpatient Cardiology  </a:t>
            </a:r>
          </a:p>
          <a:p>
            <a:r>
              <a:rPr lang="en-US" dirty="0"/>
              <a:t>October 2008: Geraldine Mitchell, Clinical Assistant, Cardiac Operating Room</a:t>
            </a:r>
          </a:p>
        </p:txBody>
      </p:sp>
      <p:sp>
        <p:nvSpPr>
          <p:cNvPr id="4" name="Slide Number Placeholder 3"/>
          <p:cNvSpPr>
            <a:spLocks noGrp="1"/>
          </p:cNvSpPr>
          <p:nvPr>
            <p:ph type="sldNum" sz="quarter" idx="10"/>
          </p:nvPr>
        </p:nvSpPr>
        <p:spPr/>
        <p:txBody>
          <a:bodyPr/>
          <a:lstStyle/>
          <a:p>
            <a:fld id="{C9E91AB4-AA20-48E1-8097-85B77A8827C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7764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91AB4-AA20-48E1-8097-85B77A8827C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7764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a:t>
            </a:fld>
            <a:endParaRPr lang="en-US"/>
          </a:p>
        </p:txBody>
      </p:sp>
    </p:spTree>
    <p:extLst>
      <p:ext uri="{BB962C8B-B14F-4D97-AF65-F5344CB8AC3E}">
        <p14:creationId xmlns:p14="http://schemas.microsoft.com/office/powerpoint/2010/main" val="550815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20</a:t>
            </a:fld>
            <a:endParaRPr lang="en-US"/>
          </a:p>
        </p:txBody>
      </p:sp>
    </p:spTree>
    <p:extLst>
      <p:ext uri="{BB962C8B-B14F-4D97-AF65-F5344CB8AC3E}">
        <p14:creationId xmlns:p14="http://schemas.microsoft.com/office/powerpoint/2010/main" val="126598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21</a:t>
            </a:fld>
            <a:endParaRPr lang="en-US"/>
          </a:p>
        </p:txBody>
      </p:sp>
    </p:spTree>
    <p:extLst>
      <p:ext uri="{BB962C8B-B14F-4D97-AF65-F5344CB8AC3E}">
        <p14:creationId xmlns:p14="http://schemas.microsoft.com/office/powerpoint/2010/main" val="126598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22</a:t>
            </a:fld>
            <a:endParaRPr lang="en-US"/>
          </a:p>
        </p:txBody>
      </p:sp>
    </p:spTree>
    <p:extLst>
      <p:ext uri="{BB962C8B-B14F-4D97-AF65-F5344CB8AC3E}">
        <p14:creationId xmlns:p14="http://schemas.microsoft.com/office/powerpoint/2010/main" val="126598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23</a:t>
            </a:fld>
            <a:endParaRPr lang="en-US"/>
          </a:p>
        </p:txBody>
      </p:sp>
    </p:spTree>
    <p:extLst>
      <p:ext uri="{BB962C8B-B14F-4D97-AF65-F5344CB8AC3E}">
        <p14:creationId xmlns:p14="http://schemas.microsoft.com/office/powerpoint/2010/main" val="131814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24</a:t>
            </a:fld>
            <a:endParaRPr lang="en-US"/>
          </a:p>
        </p:txBody>
      </p:sp>
    </p:spTree>
    <p:extLst>
      <p:ext uri="{BB962C8B-B14F-4D97-AF65-F5344CB8AC3E}">
        <p14:creationId xmlns:p14="http://schemas.microsoft.com/office/powerpoint/2010/main" val="90087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25</a:t>
            </a:fld>
            <a:endParaRPr lang="en-US"/>
          </a:p>
        </p:txBody>
      </p:sp>
    </p:spTree>
    <p:extLst>
      <p:ext uri="{BB962C8B-B14F-4D97-AF65-F5344CB8AC3E}">
        <p14:creationId xmlns:p14="http://schemas.microsoft.com/office/powerpoint/2010/main" val="4181208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26</a:t>
            </a:fld>
            <a:endParaRPr lang="en-US"/>
          </a:p>
        </p:txBody>
      </p:sp>
    </p:spTree>
    <p:extLst>
      <p:ext uri="{BB962C8B-B14F-4D97-AF65-F5344CB8AC3E}">
        <p14:creationId xmlns:p14="http://schemas.microsoft.com/office/powerpoint/2010/main" val="127716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3</a:t>
            </a:fld>
            <a:endParaRPr lang="en-US"/>
          </a:p>
        </p:txBody>
      </p:sp>
    </p:spTree>
    <p:extLst>
      <p:ext uri="{BB962C8B-B14F-4D97-AF65-F5344CB8AC3E}">
        <p14:creationId xmlns:p14="http://schemas.microsoft.com/office/powerpoint/2010/main" val="191968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4</a:t>
            </a:fld>
            <a:endParaRPr lang="en-US"/>
          </a:p>
        </p:txBody>
      </p:sp>
    </p:spTree>
    <p:extLst>
      <p:ext uri="{BB962C8B-B14F-4D97-AF65-F5344CB8AC3E}">
        <p14:creationId xmlns:p14="http://schemas.microsoft.com/office/powerpoint/2010/main" val="397535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5</a:t>
            </a:fld>
            <a:endParaRPr lang="en-US"/>
          </a:p>
        </p:txBody>
      </p:sp>
    </p:spTree>
    <p:extLst>
      <p:ext uri="{BB962C8B-B14F-4D97-AF65-F5344CB8AC3E}">
        <p14:creationId xmlns:p14="http://schemas.microsoft.com/office/powerpoint/2010/main" val="119507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6</a:t>
            </a:fld>
            <a:endParaRPr lang="en-US"/>
          </a:p>
        </p:txBody>
      </p:sp>
    </p:spTree>
    <p:extLst>
      <p:ext uri="{BB962C8B-B14F-4D97-AF65-F5344CB8AC3E}">
        <p14:creationId xmlns:p14="http://schemas.microsoft.com/office/powerpoint/2010/main" val="342148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7</a:t>
            </a:fld>
            <a:endParaRPr lang="en-US"/>
          </a:p>
        </p:txBody>
      </p:sp>
    </p:spTree>
    <p:extLst>
      <p:ext uri="{BB962C8B-B14F-4D97-AF65-F5344CB8AC3E}">
        <p14:creationId xmlns:p14="http://schemas.microsoft.com/office/powerpoint/2010/main" val="2948048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8</a:t>
            </a:fld>
            <a:endParaRPr lang="en-US"/>
          </a:p>
        </p:txBody>
      </p:sp>
    </p:spTree>
    <p:extLst>
      <p:ext uri="{BB962C8B-B14F-4D97-AF65-F5344CB8AC3E}">
        <p14:creationId xmlns:p14="http://schemas.microsoft.com/office/powerpoint/2010/main" val="378928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E8896-7949-42B7-AC58-1F8924173EEC}" type="slidenum">
              <a:rPr lang="en-US" smtClean="0"/>
              <a:t>9</a:t>
            </a:fld>
            <a:endParaRPr lang="en-US"/>
          </a:p>
        </p:txBody>
      </p:sp>
    </p:spTree>
    <p:extLst>
      <p:ext uri="{BB962C8B-B14F-4D97-AF65-F5344CB8AC3E}">
        <p14:creationId xmlns:p14="http://schemas.microsoft.com/office/powerpoint/2010/main" val="818626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143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Line 4"/>
          <p:cNvSpPr>
            <a:spLocks noChangeShapeType="1"/>
          </p:cNvSpPr>
          <p:nvPr/>
        </p:nvSpPr>
        <p:spPr bwMode="auto">
          <a:xfrm rot="10800000" flipH="1">
            <a:off x="533400" y="1371600"/>
            <a:ext cx="8382000" cy="0"/>
          </a:xfrm>
          <a:prstGeom prst="line">
            <a:avLst/>
          </a:prstGeom>
          <a:noFill/>
          <a:ln w="63500">
            <a:solidFill>
              <a:schemeClr val="tx1"/>
            </a:solidFill>
            <a:miter lim="800000"/>
            <a:headEnd/>
            <a:tailEnd/>
          </a:ln>
          <a:effectLst>
            <a:outerShdw blurRad="254000" dist="203199" dir="8519997" algn="ctr" rotWithShape="0">
              <a:srgbClr val="666666">
                <a:alpha val="75000"/>
              </a:srgbClr>
            </a:outerShdw>
          </a:effectLst>
          <a:extLst>
            <a:ext uri="{909E8E84-426E-40DD-AFC4-6F175D3DCCD1}">
              <a14:hiddenFill xmlns:a14="http://schemas.microsoft.com/office/drawing/2010/main">
                <a:noFill/>
              </a14:hiddenFill>
            </a:ext>
          </a:extLst>
        </p:spPr>
        <p:txBody>
          <a:bodyPr lIns="0" tIns="0" rIns="0" bIns="0"/>
          <a:lstStyle/>
          <a:p>
            <a:pPr>
              <a:defRPr/>
            </a:pPr>
            <a:endParaRPr lang="en-US"/>
          </a:p>
        </p:txBody>
      </p:sp>
      <p:pic>
        <p:nvPicPr>
          <p:cNvPr id="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6988" y="85725"/>
            <a:ext cx="1252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2130426"/>
            <a:ext cx="7772400" cy="1470025"/>
          </a:xfr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29153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99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24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52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25963"/>
          </a:xfrm>
        </p:spPr>
        <p:txBody>
          <a:bodyPr/>
          <a:lstStyle/>
          <a:p>
            <a:pPr lvl="0"/>
            <a:r>
              <a:rPr lang="en-US" noProof="0" smtClean="0"/>
              <a:t>Click icon to add clip art</a:t>
            </a:r>
          </a:p>
        </p:txBody>
      </p:sp>
    </p:spTree>
    <p:extLst>
      <p:ext uri="{BB962C8B-B14F-4D97-AF65-F5344CB8AC3E}">
        <p14:creationId xmlns:p14="http://schemas.microsoft.com/office/powerpoint/2010/main" val="213691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099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8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Tree>
    <p:extLst>
      <p:ext uri="{BB962C8B-B14F-4D97-AF65-F5344CB8AC3E}">
        <p14:creationId xmlns:p14="http://schemas.microsoft.com/office/powerpoint/2010/main" val="19580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982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978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621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4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Tree>
    <p:extLst>
      <p:ext uri="{BB962C8B-B14F-4D97-AF65-F5344CB8AC3E}">
        <p14:creationId xmlns:p14="http://schemas.microsoft.com/office/powerpoint/2010/main" val="351928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Tree>
    <p:extLst>
      <p:ext uri="{BB962C8B-B14F-4D97-AF65-F5344CB8AC3E}">
        <p14:creationId xmlns:p14="http://schemas.microsoft.com/office/powerpoint/2010/main" val="337429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228600"/>
            <a:ext cx="639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5092" name="Line 4"/>
          <p:cNvSpPr>
            <a:spLocks noChangeShapeType="1"/>
          </p:cNvSpPr>
          <p:nvPr/>
        </p:nvSpPr>
        <p:spPr bwMode="auto">
          <a:xfrm rot="10800000" flipH="1">
            <a:off x="533400" y="1371600"/>
            <a:ext cx="8382000" cy="0"/>
          </a:xfrm>
          <a:prstGeom prst="line">
            <a:avLst/>
          </a:prstGeom>
          <a:noFill/>
          <a:ln w="63500">
            <a:solidFill>
              <a:schemeClr val="tx1"/>
            </a:solidFill>
            <a:miter lim="800000"/>
            <a:headEnd/>
            <a:tailEnd/>
          </a:ln>
          <a:effectLst>
            <a:outerShdw blurRad="254000" dist="203199" dir="8519997" algn="ctr" rotWithShape="0">
              <a:srgbClr val="666666">
                <a:alpha val="75000"/>
              </a:srgbClr>
            </a:outerShdw>
          </a:effectLst>
          <a:extLst>
            <a:ext uri="{909E8E84-426E-40DD-AFC4-6F175D3DCCD1}">
              <a14:hiddenFill xmlns:a14="http://schemas.microsoft.com/office/drawing/2010/main">
                <a:noFill/>
              </a14:hiddenFill>
            </a:ext>
          </a:extLst>
        </p:spPr>
        <p:txBody>
          <a:bodyPr lIns="0" tIns="0" rIns="0" bIns="0"/>
          <a:lstStyle/>
          <a:p>
            <a:pPr>
              <a:defRPr/>
            </a:pPr>
            <a:endParaRPr lang="en-US"/>
          </a:p>
        </p:txBody>
      </p:sp>
      <p:pic>
        <p:nvPicPr>
          <p:cNvPr id="1030"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031163" y="228600"/>
            <a:ext cx="639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pitchFamily="34" charset="0"/>
        </a:defRPr>
      </a:lvl2pPr>
      <a:lvl3pPr algn="ctr" rtl="0" eaLnBrk="1" fontAlgn="base" hangingPunct="1">
        <a:spcBef>
          <a:spcPct val="0"/>
        </a:spcBef>
        <a:spcAft>
          <a:spcPct val="0"/>
        </a:spcAft>
        <a:defRPr sz="4400">
          <a:solidFill>
            <a:schemeClr val="tx2"/>
          </a:solidFill>
          <a:latin typeface="Lucida Sans" pitchFamily="34" charset="0"/>
        </a:defRPr>
      </a:lvl3pPr>
      <a:lvl4pPr algn="ctr" rtl="0" eaLnBrk="1" fontAlgn="base" hangingPunct="1">
        <a:spcBef>
          <a:spcPct val="0"/>
        </a:spcBef>
        <a:spcAft>
          <a:spcPct val="0"/>
        </a:spcAft>
        <a:defRPr sz="4400">
          <a:solidFill>
            <a:schemeClr val="tx2"/>
          </a:solidFill>
          <a:latin typeface="Lucida Sans" pitchFamily="34" charset="0"/>
        </a:defRPr>
      </a:lvl4pPr>
      <a:lvl5pPr algn="ctr" rtl="0" eaLnBrk="1" fontAlgn="base" hangingPunct="1">
        <a:spcBef>
          <a:spcPct val="0"/>
        </a:spcBef>
        <a:spcAft>
          <a:spcPct val="0"/>
        </a:spcAft>
        <a:defRPr sz="4400">
          <a:solidFill>
            <a:schemeClr val="tx2"/>
          </a:solidFill>
          <a:latin typeface="Lucida Sans" pitchFamily="34" charset="0"/>
        </a:defRPr>
      </a:lvl5pPr>
      <a:lvl6pPr marL="457154" algn="ctr" rtl="0" eaLnBrk="1" fontAlgn="base" hangingPunct="1">
        <a:spcBef>
          <a:spcPct val="0"/>
        </a:spcBef>
        <a:spcAft>
          <a:spcPct val="0"/>
        </a:spcAft>
        <a:defRPr sz="4400">
          <a:solidFill>
            <a:schemeClr val="tx2"/>
          </a:solidFill>
          <a:latin typeface="Lucida Sans" pitchFamily="34" charset="0"/>
        </a:defRPr>
      </a:lvl6pPr>
      <a:lvl7pPr marL="914306" algn="ctr" rtl="0" eaLnBrk="1" fontAlgn="base" hangingPunct="1">
        <a:spcBef>
          <a:spcPct val="0"/>
        </a:spcBef>
        <a:spcAft>
          <a:spcPct val="0"/>
        </a:spcAft>
        <a:defRPr sz="4400">
          <a:solidFill>
            <a:schemeClr val="tx2"/>
          </a:solidFill>
          <a:latin typeface="Lucida Sans" pitchFamily="34" charset="0"/>
        </a:defRPr>
      </a:lvl7pPr>
      <a:lvl8pPr marL="1371460" algn="ctr" rtl="0" eaLnBrk="1" fontAlgn="base" hangingPunct="1">
        <a:spcBef>
          <a:spcPct val="0"/>
        </a:spcBef>
        <a:spcAft>
          <a:spcPct val="0"/>
        </a:spcAft>
        <a:defRPr sz="4400">
          <a:solidFill>
            <a:schemeClr val="tx2"/>
          </a:solidFill>
          <a:latin typeface="Lucida Sans" pitchFamily="34" charset="0"/>
        </a:defRPr>
      </a:lvl8pPr>
      <a:lvl9pPr marL="1828613" algn="ctr" rtl="0" eaLnBrk="1" fontAlgn="base" hangingPunct="1">
        <a:spcBef>
          <a:spcPct val="0"/>
        </a:spcBef>
        <a:spcAft>
          <a:spcPct val="0"/>
        </a:spcAft>
        <a:defRPr sz="4400">
          <a:solidFill>
            <a:schemeClr val="tx2"/>
          </a:solidFill>
          <a:latin typeface="Lucida Sans" pitchFamily="34" charset="0"/>
        </a:defRPr>
      </a:lvl9pPr>
    </p:titleStyle>
    <p:bodyStyle>
      <a:lvl1pPr marL="341313" indent="-341313" algn="l" rtl="0" eaLnBrk="1" fontAlgn="base" hangingPunct="1">
        <a:spcBef>
          <a:spcPct val="20000"/>
        </a:spcBef>
        <a:spcAft>
          <a:spcPct val="0"/>
        </a:spcAft>
        <a:buSzPct val="110000"/>
        <a:buChar char="•"/>
        <a:defRPr sz="3600">
          <a:solidFill>
            <a:schemeClr val="tx1"/>
          </a:solidFill>
          <a:latin typeface="+mn-lt"/>
          <a:ea typeface="+mn-ea"/>
          <a:cs typeface="+mn-cs"/>
        </a:defRPr>
      </a:lvl1pPr>
      <a:lvl2pPr marL="741363" indent="-284163" algn="l" rtl="0" eaLnBrk="1" fontAlgn="base" hangingPunct="1">
        <a:spcBef>
          <a:spcPct val="20000"/>
        </a:spcBef>
        <a:spcAft>
          <a:spcPct val="0"/>
        </a:spcAft>
        <a:buSzPct val="115000"/>
        <a:buFont typeface="Arial" charset="0"/>
        <a:buChar char="–"/>
        <a:defRPr sz="3200">
          <a:solidFill>
            <a:schemeClr val="tx1"/>
          </a:solidFill>
          <a:latin typeface="+mn-lt"/>
        </a:defRPr>
      </a:lvl2pPr>
      <a:lvl3pPr marL="1141413" indent="-227013" algn="l" rtl="0" eaLnBrk="1" fontAlgn="base" hangingPunct="1">
        <a:spcBef>
          <a:spcPct val="20000"/>
        </a:spcBef>
        <a:spcAft>
          <a:spcPct val="0"/>
        </a:spcAft>
        <a:buSzPct val="120000"/>
        <a:buChar char="•"/>
        <a:defRPr sz="2800">
          <a:solidFill>
            <a:schemeClr val="tx1"/>
          </a:solidFill>
          <a:latin typeface="+mn-lt"/>
        </a:defRPr>
      </a:lvl3pPr>
      <a:lvl4pPr marL="1598613" indent="-227013" algn="l" rtl="0" eaLnBrk="1" fontAlgn="base" hangingPunct="1">
        <a:spcBef>
          <a:spcPct val="20000"/>
        </a:spcBef>
        <a:spcAft>
          <a:spcPct val="0"/>
        </a:spcAft>
        <a:buChar char="–"/>
        <a:defRPr sz="2400">
          <a:solidFill>
            <a:schemeClr val="tx1"/>
          </a:solidFill>
          <a:latin typeface="+mn-lt"/>
        </a:defRPr>
      </a:lvl4pPr>
      <a:lvl5pPr marL="2055813" indent="-227013" algn="l" rtl="0" eaLnBrk="1" fontAlgn="base" hangingPunct="1">
        <a:spcBef>
          <a:spcPct val="20000"/>
        </a:spcBef>
        <a:spcAft>
          <a:spcPct val="0"/>
        </a:spcAft>
        <a:buChar char="»"/>
        <a:defRPr sz="2000">
          <a:solidFill>
            <a:schemeClr val="tx1"/>
          </a:solidFill>
          <a:latin typeface="+mn-lt"/>
        </a:defRPr>
      </a:lvl5pPr>
      <a:lvl6pPr marL="2514343" indent="-228576" algn="l" rtl="0" eaLnBrk="1" fontAlgn="base" hangingPunct="1">
        <a:spcBef>
          <a:spcPct val="20000"/>
        </a:spcBef>
        <a:spcAft>
          <a:spcPct val="0"/>
        </a:spcAft>
        <a:buChar char="»"/>
        <a:defRPr sz="2000">
          <a:solidFill>
            <a:schemeClr val="tx1"/>
          </a:solidFill>
          <a:latin typeface="+mn-lt"/>
        </a:defRPr>
      </a:lvl6pPr>
      <a:lvl7pPr marL="2971496" indent="-228576" algn="l" rtl="0" eaLnBrk="1" fontAlgn="base" hangingPunct="1">
        <a:spcBef>
          <a:spcPct val="20000"/>
        </a:spcBef>
        <a:spcAft>
          <a:spcPct val="0"/>
        </a:spcAft>
        <a:buChar char="»"/>
        <a:defRPr sz="2000">
          <a:solidFill>
            <a:schemeClr val="tx1"/>
          </a:solidFill>
          <a:latin typeface="+mn-lt"/>
        </a:defRPr>
      </a:lvl7pPr>
      <a:lvl8pPr marL="3428650" indent="-228576" algn="l" rtl="0" eaLnBrk="1" fontAlgn="base" hangingPunct="1">
        <a:spcBef>
          <a:spcPct val="20000"/>
        </a:spcBef>
        <a:spcAft>
          <a:spcPct val="0"/>
        </a:spcAft>
        <a:buChar char="»"/>
        <a:defRPr sz="2000">
          <a:solidFill>
            <a:schemeClr val="tx1"/>
          </a:solidFill>
          <a:latin typeface="+mn-lt"/>
        </a:defRPr>
      </a:lvl8pPr>
      <a:lvl9pPr marL="3885802" indent="-22857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81000" y="1600200"/>
            <a:ext cx="8458200" cy="1981200"/>
          </a:xfrm>
        </p:spPr>
        <p:txBody>
          <a:bodyPr>
            <a:normAutofit fontScale="90000"/>
          </a:bodyPr>
          <a:lstStyle/>
          <a:p>
            <a:r>
              <a:rPr lang="en-US" b="1" dirty="0">
                <a:latin typeface="Calibri" panose="020F0502020204030204" pitchFamily="34" charset="0"/>
              </a:rPr>
              <a:t>Creating and Sustaining a Healthy Work Environment</a:t>
            </a:r>
            <a:r>
              <a:rPr lang="en-US" b="1" dirty="0" smtClean="0">
                <a:latin typeface="Calibri" panose="020F0502020204030204" pitchFamily="34" charset="0"/>
              </a:rPr>
              <a:t/>
            </a:r>
            <a:br>
              <a:rPr lang="en-US" b="1" dirty="0" smtClean="0">
                <a:latin typeface="Calibri" panose="020F0502020204030204" pitchFamily="34" charset="0"/>
              </a:rPr>
            </a:br>
            <a:endParaRPr lang="en-US" b="1" i="1" dirty="0">
              <a:latin typeface="Calibri" panose="020F0502020204030204" pitchFamily="34" charset="0"/>
            </a:endParaRPr>
          </a:p>
        </p:txBody>
      </p:sp>
      <p:sp>
        <p:nvSpPr>
          <p:cNvPr id="4" name="Subtitle 2"/>
          <p:cNvSpPr>
            <a:spLocks noGrp="1"/>
          </p:cNvSpPr>
          <p:nvPr>
            <p:ph type="subTitle" idx="1"/>
          </p:nvPr>
        </p:nvSpPr>
        <p:spPr>
          <a:xfrm>
            <a:off x="152400" y="3124200"/>
            <a:ext cx="8839200" cy="1981200"/>
          </a:xfrm>
        </p:spPr>
        <p:txBody>
          <a:bodyPr>
            <a:noAutofit/>
          </a:bodyPr>
          <a:lstStyle/>
          <a:p>
            <a:pPr lvl="0">
              <a:spcBef>
                <a:spcPts val="0"/>
              </a:spcBef>
            </a:pPr>
            <a:endParaRPr lang="en-US" sz="1600" dirty="0" smtClean="0">
              <a:solidFill>
                <a:srgbClr val="000000"/>
              </a:solidFill>
              <a:latin typeface="Calibri" panose="020F0502020204030204" pitchFamily="34" charset="0"/>
            </a:endParaRPr>
          </a:p>
          <a:p>
            <a:pPr lvl="0">
              <a:spcBef>
                <a:spcPts val="0"/>
              </a:spcBef>
            </a:pPr>
            <a:r>
              <a:rPr lang="en-US" sz="2500" dirty="0" smtClean="0">
                <a:solidFill>
                  <a:srgbClr val="000000"/>
                </a:solidFill>
                <a:latin typeface="Calibri" panose="020F0502020204030204" pitchFamily="34" charset="0"/>
              </a:rPr>
              <a:t>Patricia </a:t>
            </a:r>
            <a:r>
              <a:rPr lang="en-US" sz="2500" dirty="0">
                <a:solidFill>
                  <a:srgbClr val="000000"/>
                </a:solidFill>
                <a:latin typeface="Calibri" panose="020F0502020204030204" pitchFamily="34" charset="0"/>
              </a:rPr>
              <a:t>Hickey PhD, </a:t>
            </a:r>
            <a:r>
              <a:rPr lang="en-US" sz="2500" dirty="0" smtClean="0">
                <a:solidFill>
                  <a:srgbClr val="000000"/>
                </a:solidFill>
                <a:latin typeface="Calibri" panose="020F0502020204030204" pitchFamily="34" charset="0"/>
              </a:rPr>
              <a:t>MBA, RN</a:t>
            </a:r>
            <a:r>
              <a:rPr lang="en-US" sz="2500" dirty="0">
                <a:solidFill>
                  <a:srgbClr val="000000"/>
                </a:solidFill>
                <a:latin typeface="Calibri" panose="020F0502020204030204" pitchFamily="34" charset="0"/>
              </a:rPr>
              <a:t>, </a:t>
            </a:r>
            <a:r>
              <a:rPr lang="en-US" sz="2500" dirty="0" smtClean="0">
                <a:solidFill>
                  <a:srgbClr val="000000"/>
                </a:solidFill>
                <a:latin typeface="Calibri" panose="020F0502020204030204" pitchFamily="34" charset="0"/>
              </a:rPr>
              <a:t>FAAN</a:t>
            </a:r>
          </a:p>
          <a:p>
            <a:pPr lvl="0">
              <a:spcBef>
                <a:spcPts val="0"/>
              </a:spcBef>
            </a:pPr>
            <a:r>
              <a:rPr lang="en-US" sz="2000" dirty="0">
                <a:solidFill>
                  <a:srgbClr val="000000"/>
                </a:solidFill>
                <a:latin typeface="Calibri" panose="020F0502020204030204" pitchFamily="34" charset="0"/>
              </a:rPr>
              <a:t>Vice </a:t>
            </a:r>
            <a:r>
              <a:rPr lang="en-US" sz="2000" dirty="0" smtClean="0">
                <a:solidFill>
                  <a:srgbClr val="000000"/>
                </a:solidFill>
                <a:latin typeface="Calibri" panose="020F0502020204030204" pitchFamily="34" charset="0"/>
              </a:rPr>
              <a:t>President and Associate Chief Nurse</a:t>
            </a:r>
          </a:p>
          <a:p>
            <a:pPr lvl="0">
              <a:spcBef>
                <a:spcPts val="0"/>
              </a:spcBef>
            </a:pPr>
            <a:r>
              <a:rPr lang="en-US" sz="2000" dirty="0" smtClean="0">
                <a:solidFill>
                  <a:srgbClr val="000000"/>
                </a:solidFill>
                <a:latin typeface="Calibri" panose="020F0502020204030204" pitchFamily="34" charset="0"/>
              </a:rPr>
              <a:t>Cardiovascular </a:t>
            </a:r>
            <a:r>
              <a:rPr lang="en-US" sz="2000" dirty="0">
                <a:solidFill>
                  <a:srgbClr val="000000"/>
                </a:solidFill>
                <a:latin typeface="Calibri" panose="020F0502020204030204" pitchFamily="34" charset="0"/>
              </a:rPr>
              <a:t>and Critical Care Services</a:t>
            </a:r>
          </a:p>
          <a:p>
            <a:pPr lvl="0">
              <a:spcBef>
                <a:spcPts val="0"/>
              </a:spcBef>
            </a:pPr>
            <a:r>
              <a:rPr lang="en-US" sz="2000" dirty="0" smtClean="0">
                <a:solidFill>
                  <a:srgbClr val="000000"/>
                </a:solidFill>
                <a:latin typeface="Calibri" panose="020F0502020204030204" pitchFamily="34" charset="0"/>
              </a:rPr>
              <a:t>Boston </a:t>
            </a:r>
            <a:r>
              <a:rPr lang="en-US" sz="2000" dirty="0">
                <a:solidFill>
                  <a:srgbClr val="000000"/>
                </a:solidFill>
                <a:latin typeface="Calibri" panose="020F0502020204030204" pitchFamily="34" charset="0"/>
              </a:rPr>
              <a:t>Children’s Hospital </a:t>
            </a:r>
          </a:p>
          <a:p>
            <a:pPr lvl="0">
              <a:spcBef>
                <a:spcPts val="0"/>
              </a:spcBef>
            </a:pPr>
            <a:r>
              <a:rPr lang="en-US" sz="2000" dirty="0">
                <a:solidFill>
                  <a:srgbClr val="000000"/>
                </a:solidFill>
                <a:latin typeface="Calibri" panose="020F0502020204030204" pitchFamily="34" charset="0"/>
              </a:rPr>
              <a:t>Assistant Professor of Pediatrics</a:t>
            </a:r>
          </a:p>
          <a:p>
            <a:pPr lvl="0">
              <a:spcBef>
                <a:spcPts val="0"/>
              </a:spcBef>
            </a:pPr>
            <a:r>
              <a:rPr lang="en-US" sz="2000" dirty="0">
                <a:solidFill>
                  <a:srgbClr val="000000"/>
                </a:solidFill>
                <a:latin typeface="Calibri" panose="020F0502020204030204" pitchFamily="34" charset="0"/>
              </a:rPr>
              <a:t>Harvard Medical School </a:t>
            </a:r>
            <a:endParaRPr lang="en-US" sz="2000" dirty="0" smtClean="0">
              <a:solidFill>
                <a:srgbClr val="000000"/>
              </a:solidFill>
              <a:latin typeface="Calibri" panose="020F0502020204030204" pitchFamily="34" charset="0"/>
            </a:endParaRPr>
          </a:p>
          <a:p>
            <a:pPr lvl="0">
              <a:spcBef>
                <a:spcPts val="0"/>
              </a:spcBef>
            </a:pPr>
            <a:endParaRPr lang="en-US" sz="1900" dirty="0" smtClean="0">
              <a:solidFill>
                <a:srgbClr val="000000"/>
              </a:solidFill>
              <a:latin typeface="Calibri" panose="020F0502020204030204" pitchFamily="34" charset="0"/>
            </a:endParaRPr>
          </a:p>
          <a:p>
            <a:pPr lvl="0">
              <a:spcBef>
                <a:spcPts val="0"/>
              </a:spcBef>
            </a:pPr>
            <a:r>
              <a:rPr lang="en-US" sz="2000" dirty="0">
                <a:solidFill>
                  <a:srgbClr val="000000"/>
                </a:solidFill>
                <a:latin typeface="Calibri" panose="020F0502020204030204" pitchFamily="34" charset="0"/>
              </a:rPr>
              <a:t>11th Global Forum on Humanitarian Medicine in Cardiology and Cardiac </a:t>
            </a:r>
            <a:r>
              <a:rPr lang="en-US" sz="2000" dirty="0" smtClean="0">
                <a:solidFill>
                  <a:srgbClr val="000000"/>
                </a:solidFill>
                <a:latin typeface="Calibri" panose="020F0502020204030204" pitchFamily="34" charset="0"/>
              </a:rPr>
              <a:t>Surgery</a:t>
            </a:r>
          </a:p>
          <a:p>
            <a:pPr lvl="0">
              <a:spcBef>
                <a:spcPts val="0"/>
              </a:spcBef>
            </a:pPr>
            <a:r>
              <a:rPr lang="en-US" sz="2000" dirty="0" smtClean="0">
                <a:solidFill>
                  <a:srgbClr val="000000"/>
                </a:solidFill>
                <a:latin typeface="Calibri" panose="020F0502020204030204" pitchFamily="34" charset="0"/>
              </a:rPr>
              <a:t>Geneva, Switzerland</a:t>
            </a:r>
          </a:p>
          <a:p>
            <a:pPr lvl="0">
              <a:spcBef>
                <a:spcPts val="0"/>
              </a:spcBef>
            </a:pPr>
            <a:r>
              <a:rPr lang="en-US" sz="2000" dirty="0" smtClean="0">
                <a:solidFill>
                  <a:srgbClr val="000000"/>
                </a:solidFill>
                <a:latin typeface="Calibri" panose="020F0502020204030204" pitchFamily="34" charset="0"/>
              </a:rPr>
              <a:t>June 24</a:t>
            </a:r>
            <a:r>
              <a:rPr lang="en-US" sz="2000" baseline="30000" dirty="0" smtClean="0">
                <a:solidFill>
                  <a:srgbClr val="000000"/>
                </a:solidFill>
                <a:latin typeface="Calibri" panose="020F0502020204030204" pitchFamily="34" charset="0"/>
              </a:rPr>
              <a:t>th</a:t>
            </a:r>
            <a:r>
              <a:rPr lang="en-US" sz="2000" dirty="0" smtClean="0">
                <a:solidFill>
                  <a:srgbClr val="000000"/>
                </a:solidFill>
                <a:latin typeface="Calibri" panose="020F0502020204030204" pitchFamily="34" charset="0"/>
              </a:rPr>
              <a:t>, 2015</a:t>
            </a:r>
          </a:p>
          <a:p>
            <a:pPr lvl="0" algn="r"/>
            <a:endParaRPr lang="en-US" sz="1500" dirty="0" smtClean="0">
              <a:solidFill>
                <a:srgbClr val="000000"/>
              </a:solidFill>
              <a:latin typeface="Calibri" panose="020F0502020204030204" pitchFamily="34" charset="0"/>
            </a:endParaRPr>
          </a:p>
          <a:p>
            <a:pPr lvl="0" algn="r"/>
            <a:endParaRPr lang="en-US" sz="1200" dirty="0" smtClean="0">
              <a:solidFill>
                <a:srgbClr val="000000"/>
              </a:solidFill>
              <a:latin typeface="Calibri" panose="020F0502020204030204" pitchFamily="34" charset="0"/>
            </a:endParaRPr>
          </a:p>
          <a:p>
            <a:pPr lvl="0" algn="r"/>
            <a:endParaRPr lang="en-US" sz="2400" dirty="0">
              <a:solidFill>
                <a:srgbClr val="000000"/>
              </a:solidFill>
              <a:latin typeface="Calibri" panose="020F0502020204030204" pitchFamily="34" charset="0"/>
            </a:endParaRPr>
          </a:p>
          <a:p>
            <a:pPr lvl="0"/>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4939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199" y="1524000"/>
            <a:ext cx="8458201" cy="5257800"/>
          </a:xfrm>
        </p:spPr>
        <p:txBody>
          <a:bodyPr>
            <a:normAutofit/>
          </a:bodyPr>
          <a:lstStyle/>
          <a:p>
            <a:pPr>
              <a:buSzPct val="100000"/>
              <a:buFont typeface="Arial" panose="020B0604020202020204" pitchFamily="34" charset="0"/>
              <a:buChar char="•"/>
            </a:pPr>
            <a:r>
              <a:rPr lang="en-US" sz="2500" dirty="0" smtClean="0">
                <a:latin typeface="Calibri" panose="020F0502020204030204" pitchFamily="34" charset="0"/>
              </a:rPr>
              <a:t>In 2006, The </a:t>
            </a:r>
            <a:r>
              <a:rPr lang="en-US" sz="2500" dirty="0">
                <a:latin typeface="Calibri" panose="020F0502020204030204" pitchFamily="34" charset="0"/>
              </a:rPr>
              <a:t>American Association of Critical Care Nurses (AACN) </a:t>
            </a:r>
            <a:r>
              <a:rPr lang="en-US" sz="2500" dirty="0" smtClean="0">
                <a:latin typeface="Calibri" panose="020F0502020204030204" pitchFamily="34" charset="0"/>
              </a:rPr>
              <a:t>and American College of Chest Physicians (ACCP) identified essential </a:t>
            </a:r>
            <a:r>
              <a:rPr lang="en-US" sz="2500" dirty="0">
                <a:latin typeface="Calibri" panose="020F0502020204030204" pitchFamily="34" charset="0"/>
              </a:rPr>
              <a:t>standards for establishing and sustaining a healthy work </a:t>
            </a:r>
            <a:r>
              <a:rPr lang="en-US" sz="2500" dirty="0" smtClean="0">
                <a:latin typeface="Calibri" panose="020F0502020204030204" pitchFamily="34" charset="0"/>
              </a:rPr>
              <a:t>environment</a:t>
            </a:r>
          </a:p>
          <a:p>
            <a:pPr>
              <a:buSzPct val="100000"/>
              <a:buFont typeface="Arial" panose="020B0604020202020204" pitchFamily="34" charset="0"/>
              <a:buChar char="•"/>
            </a:pPr>
            <a:endParaRPr lang="en-US" sz="1000" dirty="0" smtClean="0">
              <a:latin typeface="Calibri" panose="020F0502020204030204" pitchFamily="34" charset="0"/>
            </a:endParaRPr>
          </a:p>
          <a:p>
            <a:pPr>
              <a:buSzPct val="100000"/>
              <a:buFont typeface="Arial" panose="020B0604020202020204" pitchFamily="34" charset="0"/>
              <a:buChar char="•"/>
            </a:pPr>
            <a:r>
              <a:rPr lang="en-US" sz="2400" dirty="0" smtClean="0">
                <a:latin typeface="Calibri" panose="020F0502020204030204" pitchFamily="34" charset="0"/>
              </a:rPr>
              <a:t>These standards </a:t>
            </a:r>
          </a:p>
          <a:p>
            <a:pPr lvl="1">
              <a:spcAft>
                <a:spcPts val="600"/>
              </a:spcAft>
              <a:buSzPct val="100000"/>
              <a:buFont typeface="Calibri" panose="020F0502020204030204" pitchFamily="34" charset="0"/>
              <a:buChar char="–"/>
            </a:pPr>
            <a:r>
              <a:rPr lang="en-US" sz="2000" dirty="0">
                <a:latin typeface="Calibri" panose="020F0502020204030204" pitchFamily="34" charset="0"/>
              </a:rPr>
              <a:t>A</a:t>
            </a:r>
            <a:r>
              <a:rPr lang="en-US" sz="2000" dirty="0" smtClean="0">
                <a:latin typeface="Calibri" panose="020F0502020204030204" pitchFamily="34" charset="0"/>
              </a:rPr>
              <a:t>lign </a:t>
            </a:r>
            <a:r>
              <a:rPr lang="en-US" sz="2000" dirty="0">
                <a:latin typeface="Calibri" panose="020F0502020204030204" pitchFamily="34" charset="0"/>
              </a:rPr>
              <a:t>directly with the core competencies for health professionals recommended by the Institute of </a:t>
            </a:r>
            <a:r>
              <a:rPr lang="en-US" sz="2000" dirty="0" smtClean="0">
                <a:latin typeface="Calibri" panose="020F0502020204030204" pitchFamily="34" charset="0"/>
              </a:rPr>
              <a:t>Medicine</a:t>
            </a:r>
          </a:p>
          <a:p>
            <a:pPr lvl="1">
              <a:spcAft>
                <a:spcPts val="600"/>
              </a:spcAft>
              <a:buSzPct val="100000"/>
              <a:buFont typeface="Calibri" panose="020F0502020204030204" pitchFamily="34" charset="0"/>
              <a:buChar char="–"/>
            </a:pPr>
            <a:r>
              <a:rPr lang="en-US" sz="2000" dirty="0">
                <a:latin typeface="Calibri" panose="020F0502020204030204" pitchFamily="34" charset="0"/>
              </a:rPr>
              <a:t>R</a:t>
            </a:r>
            <a:r>
              <a:rPr lang="en-US" sz="2000" dirty="0" smtClean="0">
                <a:latin typeface="Calibri" panose="020F0502020204030204" pitchFamily="34" charset="0"/>
              </a:rPr>
              <a:t>epresent </a:t>
            </a:r>
            <a:r>
              <a:rPr lang="en-US" sz="2000" dirty="0">
                <a:latin typeface="Calibri" panose="020F0502020204030204" pitchFamily="34" charset="0"/>
              </a:rPr>
              <a:t>evidence-based and relationship-centered principles of professional </a:t>
            </a:r>
            <a:r>
              <a:rPr lang="en-US" sz="2000" dirty="0" smtClean="0">
                <a:latin typeface="Calibri" panose="020F0502020204030204" pitchFamily="34" charset="0"/>
              </a:rPr>
              <a:t>performance</a:t>
            </a:r>
          </a:p>
          <a:p>
            <a:pPr lvl="1">
              <a:spcAft>
                <a:spcPts val="600"/>
              </a:spcAft>
              <a:buSzPct val="100000"/>
              <a:buFont typeface="Calibri" panose="020F0502020204030204" pitchFamily="34" charset="0"/>
              <a:buChar char="–"/>
            </a:pPr>
            <a:r>
              <a:rPr lang="en-US" sz="2000" dirty="0" smtClean="0">
                <a:latin typeface="Calibri" panose="020F0502020204030204" pitchFamily="34" charset="0"/>
              </a:rPr>
              <a:t>Other </a:t>
            </a:r>
            <a:r>
              <a:rPr lang="en-US" sz="2000" dirty="0">
                <a:latin typeface="Calibri" panose="020F0502020204030204" pitchFamily="34" charset="0"/>
              </a:rPr>
              <a:t>organizations endorsing Healthy Work Environments:  </a:t>
            </a:r>
            <a:r>
              <a:rPr lang="en-US" sz="2000" dirty="0" smtClean="0">
                <a:latin typeface="Calibri" panose="020F0502020204030204" pitchFamily="34" charset="0"/>
              </a:rPr>
              <a:t>American </a:t>
            </a:r>
            <a:r>
              <a:rPr lang="en-US" sz="2000" dirty="0">
                <a:latin typeface="Calibri" panose="020F0502020204030204" pitchFamily="34" charset="0"/>
              </a:rPr>
              <a:t>Thoracic Society, Society for Critical Care Medicine, Society of Hospital </a:t>
            </a:r>
            <a:r>
              <a:rPr lang="en-US" sz="2000" dirty="0" smtClean="0">
                <a:latin typeface="Calibri" panose="020F0502020204030204" pitchFamily="34" charset="0"/>
              </a:rPr>
              <a:t>Medicine</a:t>
            </a:r>
            <a:endParaRPr lang="en-US" sz="2000" dirty="0">
              <a:latin typeface="Calibri" panose="020F0502020204030204" pitchFamily="34" charset="0"/>
            </a:endParaRPr>
          </a:p>
          <a:p>
            <a:pPr>
              <a:buFont typeface="Arial" charset="0"/>
              <a:buChar char="•"/>
            </a:pPr>
            <a:endParaRPr lang="en-US" sz="2800" dirty="0" smtClean="0">
              <a:latin typeface="Calibri" panose="020F0502020204030204" pitchFamily="34" charset="0"/>
            </a:endParaRPr>
          </a:p>
          <a:p>
            <a:pPr marL="0" indent="0">
              <a:buNone/>
            </a:pPr>
            <a:endParaRPr lang="en-US" sz="2400" dirty="0">
              <a:latin typeface="Calibri" panose="020F0502020204030204" pitchFamily="34" charset="0"/>
            </a:endParaRPr>
          </a:p>
        </p:txBody>
      </p:sp>
      <p:sp>
        <p:nvSpPr>
          <p:cNvPr id="5" name="Title 1"/>
          <p:cNvSpPr>
            <a:spLocks noGrp="1"/>
          </p:cNvSpPr>
          <p:nvPr>
            <p:ph type="title"/>
          </p:nvPr>
        </p:nvSpPr>
        <p:spPr>
          <a:xfrm>
            <a:off x="457200" y="381000"/>
            <a:ext cx="8229600" cy="990600"/>
          </a:xfrm>
        </p:spPr>
        <p:txBody>
          <a:bodyPr/>
          <a:lstStyle/>
          <a:p>
            <a:r>
              <a:rPr lang="en-US" dirty="0" smtClean="0">
                <a:latin typeface="Calibri" panose="020F0502020204030204" pitchFamily="34" charset="0"/>
              </a:rPr>
              <a:t>Background</a:t>
            </a:r>
            <a:endParaRPr lang="en-US" dirty="0">
              <a:latin typeface="Calibri" panose="020F0502020204030204" pitchFamily="34" charset="0"/>
            </a:endParaRPr>
          </a:p>
        </p:txBody>
      </p:sp>
    </p:spTree>
    <p:extLst>
      <p:ext uri="{BB962C8B-B14F-4D97-AF65-F5344CB8AC3E}">
        <p14:creationId xmlns:p14="http://schemas.microsoft.com/office/powerpoint/2010/main" val="265262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76200"/>
            <a:ext cx="9588500" cy="1295400"/>
          </a:xfrm>
        </p:spPr>
        <p:txBody>
          <a:bodyPr>
            <a:normAutofit/>
          </a:bodyPr>
          <a:lstStyle/>
          <a:p>
            <a:pPr eaLnBrk="1" hangingPunct="1"/>
            <a:r>
              <a:rPr lang="en-US" sz="3500" dirty="0" smtClean="0">
                <a:latin typeface="Calibri" panose="020F0502020204030204" pitchFamily="34" charset="0"/>
                <a:ea typeface="ＭＳ Ｐゴシック" pitchFamily="34" charset="-128"/>
              </a:rPr>
              <a:t> </a:t>
            </a:r>
            <a:br>
              <a:rPr lang="en-US" sz="3500" dirty="0" smtClean="0">
                <a:latin typeface="Calibri" panose="020F0502020204030204" pitchFamily="34" charset="0"/>
                <a:ea typeface="ＭＳ Ｐゴシック" pitchFamily="34" charset="-128"/>
              </a:rPr>
            </a:br>
            <a:r>
              <a:rPr lang="en-US" sz="3500" dirty="0" smtClean="0">
                <a:latin typeface="Calibri" panose="020F0502020204030204" pitchFamily="34" charset="0"/>
                <a:ea typeface="ＭＳ Ｐゴシック" pitchFamily="34" charset="-128"/>
              </a:rPr>
              <a:t>AACN Healthy Work Environment Model</a:t>
            </a:r>
          </a:p>
        </p:txBody>
      </p:sp>
      <p:pic>
        <p:nvPicPr>
          <p:cNvPr id="12" name="Picture 6" descr="AACNStandardsFi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90800" y="1752600"/>
            <a:ext cx="4038600" cy="3931324"/>
          </a:xfrm>
        </p:spPr>
      </p:pic>
    </p:spTree>
    <p:extLst>
      <p:ext uri="{BB962C8B-B14F-4D97-AF65-F5344CB8AC3E}">
        <p14:creationId xmlns:p14="http://schemas.microsoft.com/office/powerpoint/2010/main" val="177969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ACNStandardsFi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90750" y="1915181"/>
            <a:ext cx="4686300" cy="4561819"/>
          </a:xfrm>
          <a:prstGeom prst="rect">
            <a:avLst/>
          </a:prstGeom>
          <a:ln>
            <a:noFill/>
          </a:ln>
          <a:effectLst>
            <a:softEdge rad="88900"/>
          </a:effectLst>
        </p:spPr>
      </p:pic>
      <p:sp>
        <p:nvSpPr>
          <p:cNvPr id="5" name="TextBox 4"/>
          <p:cNvSpPr txBox="1"/>
          <p:nvPr/>
        </p:nvSpPr>
        <p:spPr>
          <a:xfrm>
            <a:off x="2188475" y="457200"/>
            <a:ext cx="4953000" cy="707886"/>
          </a:xfrm>
          <a:prstGeom prst="rect">
            <a:avLst/>
          </a:prstGeom>
          <a:noFill/>
        </p:spPr>
        <p:txBody>
          <a:bodyPr wrap="square" rtlCol="0">
            <a:spAutoFit/>
          </a:bodyPr>
          <a:lstStyle/>
          <a:p>
            <a:pPr algn="ctr"/>
            <a:r>
              <a:rPr lang="en-US" sz="4000" i="1" dirty="0">
                <a:solidFill>
                  <a:prstClr val="black"/>
                </a:solidFill>
                <a:latin typeface="Calibri" panose="020F0502020204030204" pitchFamily="34" charset="0"/>
              </a:rPr>
              <a:t>“Finding the good”…..</a:t>
            </a:r>
          </a:p>
        </p:txBody>
      </p:sp>
      <p:sp>
        <p:nvSpPr>
          <p:cNvPr id="2" name="Oval 1"/>
          <p:cNvSpPr/>
          <p:nvPr/>
        </p:nvSpPr>
        <p:spPr>
          <a:xfrm>
            <a:off x="2057400" y="3634854"/>
            <a:ext cx="3048000" cy="2667000"/>
          </a:xfrm>
          <a:prstGeom prst="ellipse">
            <a:avLst/>
          </a:prstGeom>
          <a:solidFill>
            <a:srgbClr val="FFFF99"/>
          </a:solid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190750" y="4572000"/>
            <a:ext cx="2781300" cy="830997"/>
          </a:xfrm>
          <a:prstGeom prst="rect">
            <a:avLst/>
          </a:prstGeom>
          <a:noFill/>
        </p:spPr>
        <p:txBody>
          <a:bodyPr wrap="square" rtlCol="0">
            <a:spAutoFit/>
          </a:bodyPr>
          <a:lstStyle/>
          <a:p>
            <a:pPr algn="ctr"/>
            <a:r>
              <a:rPr lang="en-US" sz="2400" b="1" dirty="0">
                <a:solidFill>
                  <a:prstClr val="black"/>
                </a:solidFill>
                <a:latin typeface="Calibri" panose="020F0502020204030204" pitchFamily="34" charset="0"/>
              </a:rPr>
              <a:t>Unit and Program Examples</a:t>
            </a:r>
          </a:p>
        </p:txBody>
      </p:sp>
    </p:spTree>
    <p:extLst>
      <p:ext uri="{BB962C8B-B14F-4D97-AF65-F5344CB8AC3E}">
        <p14:creationId xmlns:p14="http://schemas.microsoft.com/office/powerpoint/2010/main" val="4226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6" presetClass="emph" presetSubtype="0" fill="hold" grpId="1" nodeType="withEffect">
                                  <p:stCondLst>
                                    <p:cond delay="0"/>
                                  </p:stCondLst>
                                  <p:childTnLst>
                                    <p:animScale>
                                      <p:cBhvr>
                                        <p:cTn id="10" dur="2000" fill="hold"/>
                                        <p:tgtEl>
                                          <p:spTgt spid="2"/>
                                        </p:tgtEl>
                                      </p:cBhvr>
                                      <p:by x="150000" y="150000"/>
                                    </p:animScale>
                                  </p:childTnLst>
                                </p:cTn>
                              </p:par>
                              <p:par>
                                <p:cTn id="11" presetID="6" presetClass="emph" presetSubtype="0" fill="hold" grpId="1" nodeType="withEffect">
                                  <p:stCondLst>
                                    <p:cond delay="0"/>
                                  </p:stCondLst>
                                  <p:childTnLst>
                                    <p:animScale>
                                      <p:cBhvr>
                                        <p:cTn id="12" dur="2000" fill="hold"/>
                                        <p:tgtEl>
                                          <p:spTgt spid="4"/>
                                        </p:tgtEl>
                                      </p:cBhvr>
                                      <p:by x="150000" y="150000"/>
                                    </p:animScale>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17175344"/>
              </p:ext>
            </p:extLst>
          </p:nvPr>
        </p:nvGraphicFramePr>
        <p:xfrm>
          <a:off x="333022" y="1426309"/>
          <a:ext cx="8534400" cy="4709160"/>
        </p:xfrm>
        <a:graphic>
          <a:graphicData uri="http://schemas.openxmlformats.org/drawingml/2006/table">
            <a:tbl>
              <a:tblPr firstRow="1" bandRow="1"/>
              <a:tblGrid>
                <a:gridCol w="2346960"/>
                <a:gridCol w="6187440"/>
              </a:tblGrid>
              <a:tr h="388088">
                <a:tc gridSpan="2">
                  <a:txBody>
                    <a:bodyPr/>
                    <a:lstStyle>
                      <a:lvl1pPr marL="0" algn="l" defTabSz="914306" rtl="0" eaLnBrk="1" latinLnBrk="0" hangingPunct="1">
                        <a:defRPr sz="1800" b="1" kern="1200">
                          <a:solidFill>
                            <a:schemeClr val="lt1"/>
                          </a:solidFill>
                          <a:latin typeface="Calibri"/>
                          <a:ea typeface=""/>
                          <a:cs typeface=""/>
                        </a:defRPr>
                      </a:lvl1pPr>
                      <a:lvl2pPr marL="457154" algn="l" defTabSz="914306" rtl="0" eaLnBrk="1" latinLnBrk="0" hangingPunct="1">
                        <a:defRPr sz="1800" b="1" kern="1200">
                          <a:solidFill>
                            <a:schemeClr val="lt1"/>
                          </a:solidFill>
                          <a:latin typeface="Calibri"/>
                          <a:ea typeface=""/>
                          <a:cs typeface=""/>
                        </a:defRPr>
                      </a:lvl2pPr>
                      <a:lvl3pPr marL="914306" algn="l" defTabSz="914306" rtl="0" eaLnBrk="1" latinLnBrk="0" hangingPunct="1">
                        <a:defRPr sz="1800" b="1" kern="1200">
                          <a:solidFill>
                            <a:schemeClr val="lt1"/>
                          </a:solidFill>
                          <a:latin typeface="Calibri"/>
                          <a:ea typeface=""/>
                          <a:cs typeface=""/>
                        </a:defRPr>
                      </a:lvl3pPr>
                      <a:lvl4pPr marL="1371460" algn="l" defTabSz="914306" rtl="0" eaLnBrk="1" latinLnBrk="0" hangingPunct="1">
                        <a:defRPr sz="1800" b="1" kern="1200">
                          <a:solidFill>
                            <a:schemeClr val="lt1"/>
                          </a:solidFill>
                          <a:latin typeface="Calibri"/>
                          <a:ea typeface=""/>
                          <a:cs typeface=""/>
                        </a:defRPr>
                      </a:lvl4pPr>
                      <a:lvl5pPr marL="1828613" algn="l" defTabSz="914306" rtl="0" eaLnBrk="1" latinLnBrk="0" hangingPunct="1">
                        <a:defRPr sz="1800" b="1" kern="1200">
                          <a:solidFill>
                            <a:schemeClr val="lt1"/>
                          </a:solidFill>
                          <a:latin typeface="Calibri"/>
                          <a:ea typeface=""/>
                          <a:cs typeface=""/>
                        </a:defRPr>
                      </a:lvl5pPr>
                      <a:lvl6pPr marL="2285766" algn="l" defTabSz="914306" rtl="0" eaLnBrk="1" latinLnBrk="0" hangingPunct="1">
                        <a:defRPr sz="1800" b="1" kern="1200">
                          <a:solidFill>
                            <a:schemeClr val="lt1"/>
                          </a:solidFill>
                          <a:latin typeface="Calibri"/>
                          <a:ea typeface=""/>
                          <a:cs typeface=""/>
                        </a:defRPr>
                      </a:lvl6pPr>
                      <a:lvl7pPr marL="2742920" algn="l" defTabSz="914306" rtl="0" eaLnBrk="1" latinLnBrk="0" hangingPunct="1">
                        <a:defRPr sz="1800" b="1" kern="1200">
                          <a:solidFill>
                            <a:schemeClr val="lt1"/>
                          </a:solidFill>
                          <a:latin typeface="Calibri"/>
                          <a:ea typeface=""/>
                          <a:cs typeface=""/>
                        </a:defRPr>
                      </a:lvl7pPr>
                      <a:lvl8pPr marL="3200072" algn="l" defTabSz="914306" rtl="0" eaLnBrk="1" latinLnBrk="0" hangingPunct="1">
                        <a:defRPr sz="1800" b="1" kern="1200">
                          <a:solidFill>
                            <a:schemeClr val="lt1"/>
                          </a:solidFill>
                          <a:latin typeface="Calibri"/>
                          <a:ea typeface=""/>
                          <a:cs typeface=""/>
                        </a:defRPr>
                      </a:lvl8pPr>
                      <a:lvl9pPr marL="3657226" algn="l" defTabSz="914306" rtl="0" eaLnBrk="1" latinLnBrk="0" hangingPunct="1">
                        <a:defRPr sz="1800" b="1" kern="1200">
                          <a:solidFill>
                            <a:schemeClr val="lt1"/>
                          </a:solidFill>
                          <a:latin typeface="Calibri"/>
                          <a:ea typeface=""/>
                          <a:cs typeface=""/>
                        </a:defRPr>
                      </a:lvl9pPr>
                    </a:lstStyle>
                    <a:p>
                      <a:r>
                        <a:rPr lang="en-US" dirty="0" smtClean="0"/>
                        <a:t>Evidence-Based Standards</a:t>
                      </a:r>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dirty="0"/>
                    </a:p>
                  </a:txBody>
                  <a:tcPr anchor="ctr"/>
                </a:tc>
              </a:tr>
              <a:tr h="678712">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Skilled</a:t>
                      </a:r>
                      <a:r>
                        <a:rPr lang="en-US" sz="1600" baseline="0" dirty="0" smtClean="0"/>
                        <a:t> Communication</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Administrators, Nurses, and Physicians</a:t>
                      </a:r>
                      <a:r>
                        <a:rPr lang="en-US" sz="1600" kern="1200" baseline="0" dirty="0" smtClean="0">
                          <a:effectLst/>
                        </a:rPr>
                        <a:t> </a:t>
                      </a:r>
                      <a:r>
                        <a:rPr lang="en-US" sz="1600" kern="1200" dirty="0" smtClean="0">
                          <a:effectLst/>
                        </a:rPr>
                        <a:t>must be as proficient in communication skills as they are in clinical skills </a:t>
                      </a:r>
                      <a:endParaRPr lang="en-US" sz="16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8580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True Collaboration</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Administrators, Nurses, and Physicians must be relentless in pursuing and fostering true collaboration</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797442">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Effective</a:t>
                      </a:r>
                      <a:r>
                        <a:rPr lang="en-US" sz="1600" baseline="0" dirty="0" smtClean="0"/>
                        <a:t> Decision Making</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Administrators, Nurses, and Physicians must be valued and committed partners in making policy, directing and evaluating clinical care and leading organizational operations</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2484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Appropriate Staffing</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Staffing must ensure the effective match between patient needs and nurse competencies</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8580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Meaningful Recognition</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Administrators, Nurses, and Physicians must be recognized and must recognize others for the value each brings to the work of the organization</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8580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dirty="0" smtClean="0"/>
                        <a:t>Authentic Leadership</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r>
                        <a:rPr lang="en-US" sz="1600" kern="1200" dirty="0" smtClean="0">
                          <a:effectLst/>
                        </a:rPr>
                        <a:t>Leaders must fully embrace the imperative of a healthy work environment, authentically live it and engage others in its achievement </a:t>
                      </a:r>
                      <a:endParaRPr lang="en-US"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8" name="Title 1"/>
          <p:cNvSpPr txBox="1">
            <a:spLocks/>
          </p:cNvSpPr>
          <p:nvPr/>
        </p:nvSpPr>
        <p:spPr>
          <a:xfrm>
            <a:off x="0" y="685800"/>
            <a:ext cx="91440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latin typeface="Calibri" panose="020F0502020204030204" pitchFamily="34" charset="0"/>
                <a:ea typeface="ＭＳ Ｐゴシック" pitchFamily="34" charset="-128"/>
              </a:rPr>
              <a:t>AACN Healthy Work Environment Standards</a:t>
            </a:r>
          </a:p>
        </p:txBody>
      </p:sp>
      <p:sp>
        <p:nvSpPr>
          <p:cNvPr id="9" name="Rectangle 8"/>
          <p:cNvSpPr/>
          <p:nvPr/>
        </p:nvSpPr>
        <p:spPr>
          <a:xfrm>
            <a:off x="333022" y="6135469"/>
            <a:ext cx="8534400" cy="646331"/>
          </a:xfrm>
          <a:prstGeom prst="rect">
            <a:avLst/>
          </a:prstGeom>
        </p:spPr>
        <p:txBody>
          <a:bodyPr wrap="square">
            <a:spAutoFit/>
          </a:bodyPr>
          <a:lstStyle/>
          <a:p>
            <a:pPr>
              <a:defRPr/>
            </a:pPr>
            <a:r>
              <a:rPr lang="en-US" dirty="0">
                <a:solidFill>
                  <a:prstClr val="black"/>
                </a:solidFill>
                <a:latin typeface="Calibri"/>
              </a:rPr>
              <a:t>Each standard interacts in a dynamic way to promote clinical and operational excellence for optimal patient outcomes</a:t>
            </a:r>
            <a:endParaRPr lang="en-US" sz="1400" dirty="0">
              <a:solidFill>
                <a:prstClr val="black"/>
              </a:solidFill>
              <a:latin typeface="Calibri"/>
            </a:endParaRPr>
          </a:p>
        </p:txBody>
      </p:sp>
    </p:spTree>
    <p:extLst>
      <p:ext uri="{BB962C8B-B14F-4D97-AF65-F5344CB8AC3E}">
        <p14:creationId xmlns:p14="http://schemas.microsoft.com/office/powerpoint/2010/main" val="1549382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533400"/>
            <a:ext cx="9144000" cy="838200"/>
          </a:xfrm>
        </p:spPr>
        <p:txBody>
          <a:bodyPr>
            <a:noAutofit/>
          </a:bodyPr>
          <a:lstStyle/>
          <a:p>
            <a:pPr eaLnBrk="1" hangingPunct="1"/>
            <a:r>
              <a:rPr lang="en-US" sz="3500" dirty="0" smtClean="0">
                <a:latin typeface="Calibri" panose="020F0502020204030204" pitchFamily="34" charset="0"/>
                <a:ea typeface="ＭＳ Ｐゴシック" pitchFamily="34" charset="-128"/>
              </a:rPr>
              <a:t>Healthy Work Environment Assessment</a:t>
            </a:r>
          </a:p>
        </p:txBody>
      </p:sp>
      <p:sp>
        <p:nvSpPr>
          <p:cNvPr id="16387" name="Content Placeholder 2"/>
          <p:cNvSpPr>
            <a:spLocks noGrp="1"/>
          </p:cNvSpPr>
          <p:nvPr>
            <p:ph idx="1"/>
          </p:nvPr>
        </p:nvSpPr>
        <p:spPr>
          <a:xfrm>
            <a:off x="533400" y="1524000"/>
            <a:ext cx="8458200" cy="5257800"/>
          </a:xfrm>
        </p:spPr>
        <p:txBody>
          <a:bodyPr>
            <a:normAutofit fontScale="85000" lnSpcReduction="20000"/>
          </a:bodyPr>
          <a:lstStyle/>
          <a:p>
            <a:pPr>
              <a:lnSpc>
                <a:spcPct val="110000"/>
              </a:lnSpc>
              <a:spcBef>
                <a:spcPts val="0"/>
              </a:spcBef>
              <a:spcAft>
                <a:spcPts val="600"/>
              </a:spcAft>
            </a:pPr>
            <a:r>
              <a:rPr lang="en-US" sz="2700" dirty="0">
                <a:latin typeface="Calibri" panose="020F0502020204030204" pitchFamily="34" charset="0"/>
              </a:rPr>
              <a:t>AACN launched the HWE assessment validated instrument in November </a:t>
            </a:r>
            <a:r>
              <a:rPr lang="en-US" sz="2700" dirty="0" smtClean="0">
                <a:latin typeface="Calibri" panose="020F0502020204030204" pitchFamily="34" charset="0"/>
              </a:rPr>
              <a:t>2009</a:t>
            </a:r>
            <a:endParaRPr lang="en-US" sz="2700" dirty="0">
              <a:latin typeface="Calibri" panose="020F0502020204030204" pitchFamily="34" charset="0"/>
            </a:endParaRPr>
          </a:p>
          <a:p>
            <a:pPr lvl="1" indent="-342900">
              <a:lnSpc>
                <a:spcPct val="120000"/>
              </a:lnSpc>
              <a:spcBef>
                <a:spcPts val="0"/>
              </a:spcBef>
              <a:spcAft>
                <a:spcPts val="600"/>
              </a:spcAft>
              <a:buFont typeface="Calibri" panose="020F0502020204030204" pitchFamily="34" charset="0"/>
              <a:buChar char="–"/>
            </a:pPr>
            <a:r>
              <a:rPr lang="en-US" sz="2200" dirty="0">
                <a:latin typeface="Calibri" panose="020F0502020204030204" pitchFamily="34" charset="0"/>
              </a:rPr>
              <a:t>Electronic survey provides a quantitative assessment based on the six domains of the healthy work environment framework </a:t>
            </a:r>
          </a:p>
          <a:p>
            <a:pPr lvl="1" indent="-342900">
              <a:lnSpc>
                <a:spcPct val="110000"/>
              </a:lnSpc>
              <a:spcBef>
                <a:spcPts val="0"/>
              </a:spcBef>
              <a:spcAft>
                <a:spcPts val="1200"/>
              </a:spcAft>
              <a:buFont typeface="Calibri" panose="020F0502020204030204" pitchFamily="34" charset="0"/>
              <a:buChar char="–"/>
            </a:pPr>
            <a:r>
              <a:rPr lang="en-US" sz="2200" dirty="0">
                <a:latin typeface="Calibri" panose="020F0502020204030204" pitchFamily="34" charset="0"/>
              </a:rPr>
              <a:t>S</a:t>
            </a:r>
            <a:r>
              <a:rPr lang="en-US" sz="2200" dirty="0" smtClean="0">
                <a:latin typeface="Calibri" panose="020F0502020204030204" pitchFamily="34" charset="0"/>
              </a:rPr>
              <a:t>urvey </a:t>
            </a:r>
            <a:r>
              <a:rPr lang="en-US" sz="2200" dirty="0">
                <a:latin typeface="Calibri" panose="020F0502020204030204" pitchFamily="34" charset="0"/>
              </a:rPr>
              <a:t>offers an aggregate score of the six domains, and then individual score for three items within the domain </a:t>
            </a:r>
            <a:endParaRPr lang="en-US" sz="2200" dirty="0" smtClean="0">
              <a:latin typeface="Calibri" panose="020F0502020204030204" pitchFamily="34" charset="0"/>
              <a:ea typeface="ＭＳ Ｐゴシック" pitchFamily="34" charset="-128"/>
            </a:endParaRPr>
          </a:p>
          <a:p>
            <a:pPr marL="285750" indent="-285750" eaLnBrk="1" hangingPunct="1">
              <a:lnSpc>
                <a:spcPct val="120000"/>
              </a:lnSpc>
              <a:spcBef>
                <a:spcPts val="0"/>
              </a:spcBef>
              <a:spcAft>
                <a:spcPts val="300"/>
              </a:spcAft>
            </a:pPr>
            <a:r>
              <a:rPr lang="en-US" sz="2700" dirty="0" smtClean="0">
                <a:latin typeface="Calibri" panose="020F0502020204030204" pitchFamily="34" charset="0"/>
                <a:ea typeface="ＭＳ Ｐゴシック" pitchFamily="34" charset="-128"/>
              </a:rPr>
              <a:t>At Boston Children’s: electronically mailed in 2010, 2013 and 2014</a:t>
            </a:r>
          </a:p>
          <a:p>
            <a:pPr lvl="1">
              <a:lnSpc>
                <a:spcPct val="120000"/>
              </a:lnSpc>
              <a:spcBef>
                <a:spcPts val="0"/>
              </a:spcBef>
              <a:spcAft>
                <a:spcPts val="300"/>
              </a:spcAft>
            </a:pPr>
            <a:r>
              <a:rPr lang="en-US" sz="2400" dirty="0">
                <a:latin typeface="Calibri" panose="020F0502020204030204" pitchFamily="34" charset="0"/>
              </a:rPr>
              <a:t>S</a:t>
            </a:r>
            <a:r>
              <a:rPr lang="en-US" sz="2400" dirty="0" smtClean="0">
                <a:latin typeface="Calibri" panose="020F0502020204030204" pitchFamily="34" charset="0"/>
              </a:rPr>
              <a:t>urvey </a:t>
            </a:r>
            <a:r>
              <a:rPr lang="en-US" sz="2400" dirty="0">
                <a:latin typeface="Calibri" panose="020F0502020204030204" pitchFamily="34" charset="0"/>
              </a:rPr>
              <a:t>was opened for a period of one </a:t>
            </a:r>
            <a:r>
              <a:rPr lang="en-US" sz="2400" dirty="0" smtClean="0">
                <a:latin typeface="Calibri" panose="020F0502020204030204" pitchFamily="34" charset="0"/>
              </a:rPr>
              <a:t>month</a:t>
            </a:r>
            <a:endParaRPr lang="en-US" sz="2400" dirty="0">
              <a:latin typeface="Calibri" panose="020F0502020204030204" pitchFamily="34" charset="0"/>
            </a:endParaRPr>
          </a:p>
          <a:p>
            <a:pPr lvl="1">
              <a:lnSpc>
                <a:spcPct val="120000"/>
              </a:lnSpc>
              <a:spcBef>
                <a:spcPts val="0"/>
              </a:spcBef>
              <a:spcAft>
                <a:spcPts val="300"/>
              </a:spcAft>
            </a:pPr>
            <a:r>
              <a:rPr lang="en-US" sz="2400" dirty="0" smtClean="0">
                <a:latin typeface="Calibri" panose="020F0502020204030204" pitchFamily="34" charset="0"/>
              </a:rPr>
              <a:t>Two weeks </a:t>
            </a:r>
            <a:r>
              <a:rPr lang="en-US" sz="2400" dirty="0">
                <a:latin typeface="Calibri" panose="020F0502020204030204" pitchFamily="34" charset="0"/>
              </a:rPr>
              <a:t>after the original invitation a reminder was sent </a:t>
            </a:r>
            <a:r>
              <a:rPr lang="en-US" sz="2400" dirty="0" smtClean="0">
                <a:latin typeface="Calibri" panose="020F0502020204030204" pitchFamily="34" charset="0"/>
              </a:rPr>
              <a:t>electronically</a:t>
            </a:r>
          </a:p>
          <a:p>
            <a:pPr lvl="1">
              <a:lnSpc>
                <a:spcPct val="120000"/>
              </a:lnSpc>
              <a:spcBef>
                <a:spcPts val="0"/>
              </a:spcBef>
              <a:spcAft>
                <a:spcPts val="300"/>
              </a:spcAft>
            </a:pPr>
            <a:r>
              <a:rPr lang="en-US" sz="2400" dirty="0">
                <a:latin typeface="Calibri" panose="020F0502020204030204" pitchFamily="34" charset="0"/>
              </a:rPr>
              <a:t>All participants responded directly to the AACN website</a:t>
            </a:r>
          </a:p>
          <a:p>
            <a:pPr lvl="1">
              <a:lnSpc>
                <a:spcPct val="120000"/>
              </a:lnSpc>
              <a:spcBef>
                <a:spcPts val="0"/>
              </a:spcBef>
              <a:spcAft>
                <a:spcPts val="1200"/>
              </a:spcAft>
            </a:pPr>
            <a:r>
              <a:rPr lang="en-US" sz="2400" dirty="0">
                <a:latin typeface="Calibri" panose="020F0502020204030204" pitchFamily="34" charset="0"/>
              </a:rPr>
              <a:t>All responses were </a:t>
            </a:r>
            <a:r>
              <a:rPr lang="en-US" sz="2400" dirty="0" smtClean="0">
                <a:latin typeface="Calibri" panose="020F0502020204030204" pitchFamily="34" charset="0"/>
              </a:rPr>
              <a:t>anonymous</a:t>
            </a:r>
          </a:p>
          <a:p>
            <a:pPr marL="457200" lvl="1" indent="0">
              <a:lnSpc>
                <a:spcPct val="120000"/>
              </a:lnSpc>
              <a:spcBef>
                <a:spcPts val="0"/>
              </a:spcBef>
              <a:buNone/>
            </a:pPr>
            <a:endParaRPr lang="en-US" sz="500" dirty="0" smtClean="0">
              <a:latin typeface="Calibri" panose="020F0502020204030204" pitchFamily="34" charset="0"/>
              <a:ea typeface="ＭＳ Ｐゴシック" pitchFamily="34" charset="-128"/>
            </a:endParaRPr>
          </a:p>
          <a:p>
            <a:pPr marL="285750" indent="-285750" eaLnBrk="1" hangingPunct="1">
              <a:lnSpc>
                <a:spcPct val="120000"/>
              </a:lnSpc>
              <a:spcBef>
                <a:spcPts val="0"/>
              </a:spcBef>
              <a:spcAft>
                <a:spcPts val="1200"/>
              </a:spcAft>
            </a:pPr>
            <a:r>
              <a:rPr lang="en-US" sz="2700" dirty="0" smtClean="0">
                <a:latin typeface="Calibri" panose="020F0502020204030204" pitchFamily="34" charset="0"/>
                <a:ea typeface="ＭＳ Ｐゴシック" pitchFamily="34" charset="-128"/>
              </a:rPr>
              <a:t>Interdisciplinary (RN, MD, administrative) staff were invited to complete the survey</a:t>
            </a:r>
          </a:p>
        </p:txBody>
      </p:sp>
    </p:spTree>
    <p:extLst>
      <p:ext uri="{BB962C8B-B14F-4D97-AF65-F5344CB8AC3E}">
        <p14:creationId xmlns:p14="http://schemas.microsoft.com/office/powerpoint/2010/main" val="427132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226375017"/>
              </p:ext>
            </p:extLst>
          </p:nvPr>
        </p:nvGraphicFramePr>
        <p:xfrm>
          <a:off x="49340" y="1371600"/>
          <a:ext cx="9045320" cy="50294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
          <p:cNvSpPr txBox="1">
            <a:spLocks noChangeArrowheads="1"/>
          </p:cNvSpPr>
          <p:nvPr/>
        </p:nvSpPr>
        <p:spPr bwMode="auto">
          <a:xfrm>
            <a:off x="0" y="6172200"/>
            <a:ext cx="4267200" cy="685800"/>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82">
              <a:lnSpc>
                <a:spcPct val="115000"/>
              </a:lnSpc>
              <a:spcAft>
                <a:spcPts val="1000"/>
              </a:spcAft>
            </a:pPr>
            <a:r>
              <a:rPr lang="en-US" sz="1500" i="1" dirty="0">
                <a:solidFill>
                  <a:prstClr val="black"/>
                </a:solidFill>
                <a:latin typeface="Calibri" panose="020F0502020204030204" pitchFamily="34" charset="0"/>
                <a:ea typeface="Calibri"/>
                <a:cs typeface="Times New Roman"/>
              </a:rPr>
              <a:t>1.00 - </a:t>
            </a:r>
            <a:r>
              <a:rPr lang="en-US" sz="1500" i="1" dirty="0" smtClean="0">
                <a:solidFill>
                  <a:prstClr val="black"/>
                </a:solidFill>
                <a:latin typeface="Calibri" panose="020F0502020204030204" pitchFamily="34" charset="0"/>
                <a:ea typeface="Calibri"/>
                <a:cs typeface="Times New Roman"/>
              </a:rPr>
              <a:t>2.99: </a:t>
            </a:r>
            <a:r>
              <a:rPr lang="en-US" sz="1500" i="1" dirty="0">
                <a:solidFill>
                  <a:prstClr val="black"/>
                </a:solidFill>
                <a:latin typeface="Calibri" panose="020F0502020204030204" pitchFamily="34" charset="0"/>
                <a:ea typeface="Calibri"/>
                <a:cs typeface="Times New Roman"/>
              </a:rPr>
              <a:t>Needs </a:t>
            </a:r>
            <a:r>
              <a:rPr lang="en-US" sz="1500" i="1" dirty="0" smtClean="0">
                <a:solidFill>
                  <a:prstClr val="black"/>
                </a:solidFill>
                <a:latin typeface="Calibri" panose="020F0502020204030204" pitchFamily="34" charset="0"/>
                <a:ea typeface="Calibri"/>
                <a:cs typeface="Times New Roman"/>
              </a:rPr>
              <a:t>Improvement. </a:t>
            </a:r>
            <a:r>
              <a:rPr lang="en-US" sz="1500" i="1" dirty="0">
                <a:solidFill>
                  <a:prstClr val="black"/>
                </a:solidFill>
                <a:latin typeface="Calibri" panose="020F0502020204030204" pitchFamily="34" charset="0"/>
                <a:ea typeface="Calibri"/>
                <a:cs typeface="Times New Roman"/>
              </a:rPr>
              <a:t>3.00 - </a:t>
            </a:r>
            <a:r>
              <a:rPr lang="en-US" sz="1500" i="1" dirty="0" smtClean="0">
                <a:solidFill>
                  <a:prstClr val="black"/>
                </a:solidFill>
                <a:latin typeface="Calibri" panose="020F0502020204030204" pitchFamily="34" charset="0"/>
                <a:ea typeface="Calibri"/>
                <a:cs typeface="Times New Roman"/>
              </a:rPr>
              <a:t>3.99: Good. </a:t>
            </a:r>
            <a:r>
              <a:rPr lang="en-US" sz="1500" i="1" dirty="0">
                <a:solidFill>
                  <a:prstClr val="black"/>
                </a:solidFill>
                <a:latin typeface="Calibri" panose="020F0502020204030204" pitchFamily="34" charset="0"/>
                <a:ea typeface="Calibri"/>
                <a:cs typeface="Times New Roman"/>
              </a:rPr>
              <a:t>4.00 - </a:t>
            </a:r>
            <a:r>
              <a:rPr lang="en-US" sz="1500" i="1" dirty="0" smtClean="0">
                <a:solidFill>
                  <a:prstClr val="black"/>
                </a:solidFill>
                <a:latin typeface="Calibri" panose="020F0502020204030204" pitchFamily="34" charset="0"/>
                <a:ea typeface="Calibri"/>
                <a:cs typeface="Times New Roman"/>
              </a:rPr>
              <a:t>5.00: </a:t>
            </a:r>
            <a:r>
              <a:rPr lang="en-US" sz="1500" i="1" dirty="0">
                <a:solidFill>
                  <a:prstClr val="black"/>
                </a:solidFill>
                <a:latin typeface="Calibri" panose="020F0502020204030204" pitchFamily="34" charset="0"/>
                <a:ea typeface="Calibri"/>
                <a:cs typeface="Times New Roman"/>
              </a:rPr>
              <a:t>Excellent</a:t>
            </a:r>
            <a:endParaRPr lang="en-US" sz="1500" dirty="0">
              <a:solidFill>
                <a:prstClr val="black"/>
              </a:solidFill>
              <a:latin typeface="Calibri" panose="020F0502020204030204" pitchFamily="34" charset="0"/>
              <a:ea typeface="Calibri"/>
              <a:cs typeface="Times New Roman"/>
            </a:endParaRPr>
          </a:p>
          <a:p>
            <a:pPr algn="ctr" defTabSz="914382">
              <a:lnSpc>
                <a:spcPct val="115000"/>
              </a:lnSpc>
              <a:spcAft>
                <a:spcPts val="1000"/>
              </a:spcAft>
            </a:pPr>
            <a:r>
              <a:rPr lang="en-US" sz="1500" dirty="0">
                <a:solidFill>
                  <a:prstClr val="black"/>
                </a:solidFill>
                <a:latin typeface="Calibri" panose="020F0502020204030204" pitchFamily="34" charset="0"/>
                <a:ea typeface="Calibri"/>
                <a:cs typeface="Times New Roman"/>
              </a:rPr>
              <a:t> </a:t>
            </a:r>
          </a:p>
        </p:txBody>
      </p:sp>
      <p:sp>
        <p:nvSpPr>
          <p:cNvPr id="7" name="Rectangle 6"/>
          <p:cNvSpPr/>
          <p:nvPr/>
        </p:nvSpPr>
        <p:spPr>
          <a:xfrm>
            <a:off x="4572000" y="6629400"/>
            <a:ext cx="4572000" cy="246221"/>
          </a:xfrm>
          <a:prstGeom prst="rect">
            <a:avLst/>
          </a:prstGeom>
        </p:spPr>
        <p:txBody>
          <a:bodyPr>
            <a:spAutoFit/>
          </a:bodyPr>
          <a:lstStyle/>
          <a:p>
            <a:pPr algn="r" defTabSz="914382"/>
            <a:r>
              <a:rPr lang="en-US" sz="1000" b="1" dirty="0">
                <a:solidFill>
                  <a:prstClr val="black"/>
                </a:solidFill>
                <a:latin typeface="Calibri"/>
              </a:rPr>
              <a:t>*2014 response rates are approximate until final counts are established</a:t>
            </a:r>
          </a:p>
        </p:txBody>
      </p:sp>
      <p:sp>
        <p:nvSpPr>
          <p:cNvPr id="9" name="Title 1"/>
          <p:cNvSpPr>
            <a:spLocks noGrp="1"/>
          </p:cNvSpPr>
          <p:nvPr>
            <p:ph type="title"/>
          </p:nvPr>
        </p:nvSpPr>
        <p:spPr>
          <a:xfrm>
            <a:off x="0" y="762000"/>
            <a:ext cx="9144000" cy="609600"/>
          </a:xfrm>
        </p:spPr>
        <p:txBody>
          <a:bodyPr>
            <a:noAutofit/>
          </a:bodyPr>
          <a:lstStyle/>
          <a:p>
            <a:r>
              <a:rPr lang="en-US" sz="3400" dirty="0">
                <a:latin typeface="Calibri" panose="020F0502020204030204" pitchFamily="34" charset="0"/>
              </a:rPr>
              <a:t>Summary Scores Across Cardiovascular Units</a:t>
            </a:r>
          </a:p>
        </p:txBody>
      </p:sp>
    </p:spTree>
    <p:extLst>
      <p:ext uri="{BB962C8B-B14F-4D97-AF65-F5344CB8AC3E}">
        <p14:creationId xmlns:p14="http://schemas.microsoft.com/office/powerpoint/2010/main" val="31860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457200" y="76200"/>
            <a:ext cx="8229600" cy="6096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ysClr val="windowText" lastClr="000000"/>
                </a:solidFill>
                <a:effectLst/>
                <a:uLnTx/>
                <a:uFillTx/>
                <a:latin typeface="Calibri"/>
              </a:rPr>
              <a:t>Initiatives in Progress</a:t>
            </a:r>
            <a:endParaRPr kumimoji="0" lang="en-US" sz="39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9" name="Content Placeholder 3"/>
          <p:cNvGraphicFramePr>
            <a:graphicFrameLocks/>
          </p:cNvGraphicFramePr>
          <p:nvPr>
            <p:extLst>
              <p:ext uri="{D42A27DB-BD31-4B8C-83A1-F6EECF244321}">
                <p14:modId xmlns:p14="http://schemas.microsoft.com/office/powerpoint/2010/main" val="1024279341"/>
              </p:ext>
            </p:extLst>
          </p:nvPr>
        </p:nvGraphicFramePr>
        <p:xfrm>
          <a:off x="106908" y="838200"/>
          <a:ext cx="8930185" cy="5715000"/>
        </p:xfrm>
        <a:graphic>
          <a:graphicData uri="http://schemas.openxmlformats.org/drawingml/2006/table">
            <a:tbl>
              <a:tblPr firstRow="1" bandRow="1"/>
              <a:tblGrid>
                <a:gridCol w="1721892"/>
                <a:gridCol w="7208293"/>
              </a:tblGrid>
              <a:tr h="457200">
                <a:tc>
                  <a:txBody>
                    <a:bodyPr/>
                    <a:lstStyle>
                      <a:lvl1pPr marL="0" algn="l" defTabSz="914306" rtl="0" eaLnBrk="1" latinLnBrk="0" hangingPunct="1">
                        <a:defRPr sz="1800" b="1" kern="1200">
                          <a:solidFill>
                            <a:schemeClr val="lt1"/>
                          </a:solidFill>
                          <a:latin typeface="Calibri"/>
                          <a:ea typeface=""/>
                          <a:cs typeface=""/>
                        </a:defRPr>
                      </a:lvl1pPr>
                      <a:lvl2pPr marL="457154" algn="l" defTabSz="914306" rtl="0" eaLnBrk="1" latinLnBrk="0" hangingPunct="1">
                        <a:defRPr sz="1800" b="1" kern="1200">
                          <a:solidFill>
                            <a:schemeClr val="lt1"/>
                          </a:solidFill>
                          <a:latin typeface="Calibri"/>
                          <a:ea typeface=""/>
                          <a:cs typeface=""/>
                        </a:defRPr>
                      </a:lvl2pPr>
                      <a:lvl3pPr marL="914306" algn="l" defTabSz="914306" rtl="0" eaLnBrk="1" latinLnBrk="0" hangingPunct="1">
                        <a:defRPr sz="1800" b="1" kern="1200">
                          <a:solidFill>
                            <a:schemeClr val="lt1"/>
                          </a:solidFill>
                          <a:latin typeface="Calibri"/>
                          <a:ea typeface=""/>
                          <a:cs typeface=""/>
                        </a:defRPr>
                      </a:lvl3pPr>
                      <a:lvl4pPr marL="1371460" algn="l" defTabSz="914306" rtl="0" eaLnBrk="1" latinLnBrk="0" hangingPunct="1">
                        <a:defRPr sz="1800" b="1" kern="1200">
                          <a:solidFill>
                            <a:schemeClr val="lt1"/>
                          </a:solidFill>
                          <a:latin typeface="Calibri"/>
                          <a:ea typeface=""/>
                          <a:cs typeface=""/>
                        </a:defRPr>
                      </a:lvl4pPr>
                      <a:lvl5pPr marL="1828613" algn="l" defTabSz="914306" rtl="0" eaLnBrk="1" latinLnBrk="0" hangingPunct="1">
                        <a:defRPr sz="1800" b="1" kern="1200">
                          <a:solidFill>
                            <a:schemeClr val="lt1"/>
                          </a:solidFill>
                          <a:latin typeface="Calibri"/>
                          <a:ea typeface=""/>
                          <a:cs typeface=""/>
                        </a:defRPr>
                      </a:lvl5pPr>
                      <a:lvl6pPr marL="2285766" algn="l" defTabSz="914306" rtl="0" eaLnBrk="1" latinLnBrk="0" hangingPunct="1">
                        <a:defRPr sz="1800" b="1" kern="1200">
                          <a:solidFill>
                            <a:schemeClr val="lt1"/>
                          </a:solidFill>
                          <a:latin typeface="Calibri"/>
                          <a:ea typeface=""/>
                          <a:cs typeface=""/>
                        </a:defRPr>
                      </a:lvl6pPr>
                      <a:lvl7pPr marL="2742920" algn="l" defTabSz="914306" rtl="0" eaLnBrk="1" latinLnBrk="0" hangingPunct="1">
                        <a:defRPr sz="1800" b="1" kern="1200">
                          <a:solidFill>
                            <a:schemeClr val="lt1"/>
                          </a:solidFill>
                          <a:latin typeface="Calibri"/>
                          <a:ea typeface=""/>
                          <a:cs typeface=""/>
                        </a:defRPr>
                      </a:lvl7pPr>
                      <a:lvl8pPr marL="3200072" algn="l" defTabSz="914306" rtl="0" eaLnBrk="1" latinLnBrk="0" hangingPunct="1">
                        <a:defRPr sz="1800" b="1" kern="1200">
                          <a:solidFill>
                            <a:schemeClr val="lt1"/>
                          </a:solidFill>
                          <a:latin typeface="Calibri"/>
                          <a:ea typeface=""/>
                          <a:cs typeface=""/>
                        </a:defRPr>
                      </a:lvl8pPr>
                      <a:lvl9pPr marL="3657226" algn="l" defTabSz="914306" rtl="0" eaLnBrk="1" latinLnBrk="0" hangingPunct="1">
                        <a:defRPr sz="1800" b="1" kern="1200">
                          <a:solidFill>
                            <a:schemeClr val="lt1"/>
                          </a:solidFill>
                          <a:latin typeface="Calibri"/>
                          <a:ea typeface=""/>
                          <a:cs typeface=""/>
                        </a:defRPr>
                      </a:lvl9pPr>
                    </a:lstStyle>
                    <a:p>
                      <a:pPr algn="ctr"/>
                      <a:r>
                        <a:rPr lang="en-US" sz="2000" dirty="0" smtClean="0">
                          <a:latin typeface="Calibri" panose="020F0502020204030204" pitchFamily="34" charset="0"/>
                        </a:rPr>
                        <a:t>Unit</a:t>
                      </a:r>
                      <a:endParaRPr lang="en-US" sz="2000"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306" rtl="0" eaLnBrk="1" latinLnBrk="0" hangingPunct="1">
                        <a:defRPr sz="1800" b="1" kern="1200">
                          <a:solidFill>
                            <a:schemeClr val="lt1"/>
                          </a:solidFill>
                          <a:latin typeface="Calibri"/>
                          <a:ea typeface=""/>
                          <a:cs typeface=""/>
                        </a:defRPr>
                      </a:lvl1pPr>
                      <a:lvl2pPr marL="457154" algn="l" defTabSz="914306" rtl="0" eaLnBrk="1" latinLnBrk="0" hangingPunct="1">
                        <a:defRPr sz="1800" b="1" kern="1200">
                          <a:solidFill>
                            <a:schemeClr val="lt1"/>
                          </a:solidFill>
                          <a:latin typeface="Calibri"/>
                          <a:ea typeface=""/>
                          <a:cs typeface=""/>
                        </a:defRPr>
                      </a:lvl2pPr>
                      <a:lvl3pPr marL="914306" algn="l" defTabSz="914306" rtl="0" eaLnBrk="1" latinLnBrk="0" hangingPunct="1">
                        <a:defRPr sz="1800" b="1" kern="1200">
                          <a:solidFill>
                            <a:schemeClr val="lt1"/>
                          </a:solidFill>
                          <a:latin typeface="Calibri"/>
                          <a:ea typeface=""/>
                          <a:cs typeface=""/>
                        </a:defRPr>
                      </a:lvl3pPr>
                      <a:lvl4pPr marL="1371460" algn="l" defTabSz="914306" rtl="0" eaLnBrk="1" latinLnBrk="0" hangingPunct="1">
                        <a:defRPr sz="1800" b="1" kern="1200">
                          <a:solidFill>
                            <a:schemeClr val="lt1"/>
                          </a:solidFill>
                          <a:latin typeface="Calibri"/>
                          <a:ea typeface=""/>
                          <a:cs typeface=""/>
                        </a:defRPr>
                      </a:lvl4pPr>
                      <a:lvl5pPr marL="1828613" algn="l" defTabSz="914306" rtl="0" eaLnBrk="1" latinLnBrk="0" hangingPunct="1">
                        <a:defRPr sz="1800" b="1" kern="1200">
                          <a:solidFill>
                            <a:schemeClr val="lt1"/>
                          </a:solidFill>
                          <a:latin typeface="Calibri"/>
                          <a:ea typeface=""/>
                          <a:cs typeface=""/>
                        </a:defRPr>
                      </a:lvl5pPr>
                      <a:lvl6pPr marL="2285766" algn="l" defTabSz="914306" rtl="0" eaLnBrk="1" latinLnBrk="0" hangingPunct="1">
                        <a:defRPr sz="1800" b="1" kern="1200">
                          <a:solidFill>
                            <a:schemeClr val="lt1"/>
                          </a:solidFill>
                          <a:latin typeface="Calibri"/>
                          <a:ea typeface=""/>
                          <a:cs typeface=""/>
                        </a:defRPr>
                      </a:lvl6pPr>
                      <a:lvl7pPr marL="2742920" algn="l" defTabSz="914306" rtl="0" eaLnBrk="1" latinLnBrk="0" hangingPunct="1">
                        <a:defRPr sz="1800" b="1" kern="1200">
                          <a:solidFill>
                            <a:schemeClr val="lt1"/>
                          </a:solidFill>
                          <a:latin typeface="Calibri"/>
                          <a:ea typeface=""/>
                          <a:cs typeface=""/>
                        </a:defRPr>
                      </a:lvl7pPr>
                      <a:lvl8pPr marL="3200072" algn="l" defTabSz="914306" rtl="0" eaLnBrk="1" latinLnBrk="0" hangingPunct="1">
                        <a:defRPr sz="1800" b="1" kern="1200">
                          <a:solidFill>
                            <a:schemeClr val="lt1"/>
                          </a:solidFill>
                          <a:latin typeface="Calibri"/>
                          <a:ea typeface=""/>
                          <a:cs typeface=""/>
                        </a:defRPr>
                      </a:lvl8pPr>
                      <a:lvl9pPr marL="3657226" algn="l" defTabSz="914306" rtl="0" eaLnBrk="1" latinLnBrk="0" hangingPunct="1">
                        <a:defRPr sz="1800" b="1" kern="1200">
                          <a:solidFill>
                            <a:schemeClr val="lt1"/>
                          </a:solidFill>
                          <a:latin typeface="Calibri"/>
                          <a:ea typeface=""/>
                          <a:cs typeface=""/>
                        </a:defRPr>
                      </a:lvl9pPr>
                    </a:lstStyle>
                    <a:p>
                      <a:pPr algn="ctr"/>
                      <a:r>
                        <a:rPr lang="en-US" sz="2000" dirty="0" smtClean="0">
                          <a:latin typeface="Calibri" panose="020F0502020204030204" pitchFamily="34" charset="0"/>
                        </a:rPr>
                        <a:t>Targeted Initiative</a:t>
                      </a:r>
                      <a:endParaRPr lang="en-US" sz="2000"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21080">
                <a:tc>
                  <a:txBody>
                    <a:bodyPr/>
                    <a:lstStyle/>
                    <a:p>
                      <a:pPr lvl="0" algn="l"/>
                      <a:r>
                        <a:rPr lang="en-US" sz="2000" dirty="0" smtClean="0">
                          <a:latin typeface="Calibri" panose="020F0502020204030204" pitchFamily="34" charset="0"/>
                        </a:rPr>
                        <a:t>Across</a:t>
                      </a:r>
                      <a:r>
                        <a:rPr lang="en-US" sz="2000" baseline="0" dirty="0" smtClean="0">
                          <a:latin typeface="Calibri" panose="020F0502020204030204" pitchFamily="34" charset="0"/>
                        </a:rPr>
                        <a:t> the Cardiovascular Program</a:t>
                      </a:r>
                      <a:endParaRPr lang="en-US" sz="2000" dirty="0">
                        <a:latin typeface="Calibri" panose="020F050202020403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285750" marR="0" lvl="0" indent="-285750" algn="l" defTabSz="914306"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Daily healthy work environment survey was implemented to provide staff with real-time identification of issues and problem-solving sessions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68580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lvl="0" algn="l"/>
                      <a:r>
                        <a:rPr lang="en-US" sz="2000" dirty="0" smtClean="0">
                          <a:latin typeface="Calibri" panose="020F0502020204030204" pitchFamily="34" charset="0"/>
                        </a:rPr>
                        <a:t>Cardiac ICU</a:t>
                      </a:r>
                      <a:endParaRPr lang="en-US" sz="2000"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marL="285750" marR="0" lvl="0" indent="-285750" algn="l" defTabSz="914306" rtl="0" eaLnBrk="1" fontAlgn="auto" latinLnBrk="0" hangingPunct="1">
                        <a:lnSpc>
                          <a:spcPct val="100000"/>
                        </a:lnSpc>
                        <a:spcBef>
                          <a:spcPts val="0"/>
                        </a:spcBef>
                        <a:spcAft>
                          <a:spcPts val="0"/>
                        </a:spcAft>
                        <a:buClrTx/>
                        <a:buSzTx/>
                        <a:buFont typeface="Arial"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
                          <a:cs typeface=""/>
                        </a:rPr>
                        <a:t>Have a nurses week celebration that consists of every day and shift that week</a:t>
                      </a:r>
                    </a:p>
                    <a:p>
                      <a:pPr marL="285750" marR="0" lvl="0" indent="-285750" algn="l" defTabSz="914306"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
                          <a:cs typeface=""/>
                        </a:rPr>
                        <a:t>Established a Sunshine fund to remember staff during a difficult time such as illness, surgery, or loss of a close family member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82296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lvl="0" algn="l"/>
                      <a:r>
                        <a:rPr lang="en-US" sz="2000" dirty="0" smtClean="0">
                          <a:latin typeface="Calibri" panose="020F0502020204030204" pitchFamily="34" charset="0"/>
                        </a:rPr>
                        <a:t>Acute</a:t>
                      </a:r>
                      <a:r>
                        <a:rPr lang="en-US" sz="2000" baseline="0" dirty="0" smtClean="0">
                          <a:latin typeface="Calibri" panose="020F0502020204030204" pitchFamily="34" charset="0"/>
                        </a:rPr>
                        <a:t> Care Cardiac Unit</a:t>
                      </a:r>
                      <a:endParaRPr lang="en-US" sz="2000"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marL="285750" indent="-285750">
                        <a:buFont typeface="Arial" panose="020B0604020202020204" pitchFamily="34" charset="0"/>
                        <a:buChar char="•"/>
                      </a:pPr>
                      <a:r>
                        <a:rPr lang="en-US" b="1" dirty="0" smtClean="0">
                          <a:latin typeface="Calibri" panose="020F0502020204030204" pitchFamily="34" charset="0"/>
                        </a:rPr>
                        <a:t>Continue to promote Way to Shine acknowledgement</a:t>
                      </a:r>
                    </a:p>
                    <a:p>
                      <a:pPr marL="285750" indent="-285750">
                        <a:buFont typeface="Arial" panose="020B0604020202020204" pitchFamily="34" charset="0"/>
                        <a:buChar char="•"/>
                      </a:pPr>
                      <a:r>
                        <a:rPr lang="en-US" dirty="0" smtClean="0">
                          <a:solidFill>
                            <a:schemeClr val="tx1">
                              <a:lumMod val="65000"/>
                              <a:lumOff val="35000"/>
                            </a:schemeClr>
                          </a:solidFill>
                          <a:latin typeface="Calibri" panose="020F0502020204030204" pitchFamily="34" charset="0"/>
                        </a:rPr>
                        <a:t>Development of the Brightest star awarded on a quarterly basis</a:t>
                      </a:r>
                      <a:r>
                        <a:rPr lang="en-US" baseline="0" dirty="0" smtClean="0">
                          <a:solidFill>
                            <a:schemeClr val="tx1">
                              <a:lumMod val="65000"/>
                              <a:lumOff val="35000"/>
                            </a:schemeClr>
                          </a:solidFill>
                          <a:latin typeface="Calibri" panose="020F0502020204030204" pitchFamily="34" charset="0"/>
                        </a:rPr>
                        <a:t> </a:t>
                      </a:r>
                      <a:r>
                        <a:rPr lang="en-US" dirty="0" smtClean="0">
                          <a:solidFill>
                            <a:schemeClr val="tx1">
                              <a:lumMod val="65000"/>
                              <a:lumOff val="35000"/>
                            </a:schemeClr>
                          </a:solidFill>
                          <a:latin typeface="Calibri" panose="020F0502020204030204" pitchFamily="34" charset="0"/>
                        </a:rPr>
                        <a:t>Week of Staff appreciation in September consisting of daily thank </a:t>
                      </a:r>
                      <a:r>
                        <a:rPr lang="en-US" dirty="0" err="1" smtClean="0">
                          <a:solidFill>
                            <a:schemeClr val="tx1">
                              <a:lumMod val="65000"/>
                              <a:lumOff val="35000"/>
                            </a:schemeClr>
                          </a:solidFill>
                          <a:latin typeface="Calibri" panose="020F0502020204030204" pitchFamily="34" charset="0"/>
                        </a:rPr>
                        <a:t>you’s</a:t>
                      </a:r>
                      <a:r>
                        <a:rPr lang="en-US" dirty="0" smtClean="0">
                          <a:solidFill>
                            <a:schemeClr val="tx1">
                              <a:lumMod val="65000"/>
                              <a:lumOff val="35000"/>
                            </a:schemeClr>
                          </a:solidFill>
                          <a:latin typeface="Calibri" panose="020F0502020204030204" pitchFamily="34" charset="0"/>
                        </a:rPr>
                        <a:t>, meals for staff and a gift (water bottles)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859280">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lvl="0" algn="l"/>
                      <a:r>
                        <a:rPr lang="en-US" sz="2000" dirty="0" smtClean="0">
                          <a:latin typeface="Calibri" panose="020F0502020204030204" pitchFamily="34" charset="0"/>
                        </a:rPr>
                        <a:t>CVOR</a:t>
                      </a:r>
                      <a:endParaRPr lang="en-US" sz="2000" dirty="0">
                        <a:latin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306" rtl="0" eaLnBrk="1" latinLnBrk="0" hangingPunct="1">
                        <a:defRPr sz="1800" kern="1200">
                          <a:solidFill>
                            <a:schemeClr val="dk1"/>
                          </a:solidFill>
                          <a:latin typeface="Calibri"/>
                          <a:ea typeface=""/>
                          <a:cs typeface=""/>
                        </a:defRPr>
                      </a:lvl1pPr>
                      <a:lvl2pPr marL="457154" algn="l" defTabSz="914306" rtl="0" eaLnBrk="1" latinLnBrk="0" hangingPunct="1">
                        <a:defRPr sz="1800" kern="1200">
                          <a:solidFill>
                            <a:schemeClr val="dk1"/>
                          </a:solidFill>
                          <a:latin typeface="Calibri"/>
                          <a:ea typeface=""/>
                          <a:cs typeface=""/>
                        </a:defRPr>
                      </a:lvl2pPr>
                      <a:lvl3pPr marL="914306" algn="l" defTabSz="914306" rtl="0" eaLnBrk="1" latinLnBrk="0" hangingPunct="1">
                        <a:defRPr sz="1800" kern="1200">
                          <a:solidFill>
                            <a:schemeClr val="dk1"/>
                          </a:solidFill>
                          <a:latin typeface="Calibri"/>
                          <a:ea typeface=""/>
                          <a:cs typeface=""/>
                        </a:defRPr>
                      </a:lvl3pPr>
                      <a:lvl4pPr marL="1371460" algn="l" defTabSz="914306" rtl="0" eaLnBrk="1" latinLnBrk="0" hangingPunct="1">
                        <a:defRPr sz="1800" kern="1200">
                          <a:solidFill>
                            <a:schemeClr val="dk1"/>
                          </a:solidFill>
                          <a:latin typeface="Calibri"/>
                          <a:ea typeface=""/>
                          <a:cs typeface=""/>
                        </a:defRPr>
                      </a:lvl4pPr>
                      <a:lvl5pPr marL="1828613" algn="l" defTabSz="914306" rtl="0" eaLnBrk="1" latinLnBrk="0" hangingPunct="1">
                        <a:defRPr sz="1800" kern="1200">
                          <a:solidFill>
                            <a:schemeClr val="dk1"/>
                          </a:solidFill>
                          <a:latin typeface="Calibri"/>
                          <a:ea typeface=""/>
                          <a:cs typeface=""/>
                        </a:defRPr>
                      </a:lvl5pPr>
                      <a:lvl6pPr marL="2285766" algn="l" defTabSz="914306" rtl="0" eaLnBrk="1" latinLnBrk="0" hangingPunct="1">
                        <a:defRPr sz="1800" kern="1200">
                          <a:solidFill>
                            <a:schemeClr val="dk1"/>
                          </a:solidFill>
                          <a:latin typeface="Calibri"/>
                          <a:ea typeface=""/>
                          <a:cs typeface=""/>
                        </a:defRPr>
                      </a:lvl6pPr>
                      <a:lvl7pPr marL="2742920" algn="l" defTabSz="914306" rtl="0" eaLnBrk="1" latinLnBrk="0" hangingPunct="1">
                        <a:defRPr sz="1800" kern="1200">
                          <a:solidFill>
                            <a:schemeClr val="dk1"/>
                          </a:solidFill>
                          <a:latin typeface="Calibri"/>
                          <a:ea typeface=""/>
                          <a:cs typeface=""/>
                        </a:defRPr>
                      </a:lvl7pPr>
                      <a:lvl8pPr marL="3200072" algn="l" defTabSz="914306" rtl="0" eaLnBrk="1" latinLnBrk="0" hangingPunct="1">
                        <a:defRPr sz="1800" kern="1200">
                          <a:solidFill>
                            <a:schemeClr val="dk1"/>
                          </a:solidFill>
                          <a:latin typeface="Calibri"/>
                          <a:ea typeface=""/>
                          <a:cs typeface=""/>
                        </a:defRPr>
                      </a:lvl8pPr>
                      <a:lvl9pPr marL="3657226" algn="l" defTabSz="914306" rtl="0" eaLnBrk="1" latinLnBrk="0" hangingPunct="1">
                        <a:defRPr sz="1800" kern="1200">
                          <a:solidFill>
                            <a:schemeClr val="dk1"/>
                          </a:solidFill>
                          <a:latin typeface="Calibri"/>
                          <a:ea typeface=""/>
                          <a:cs typeface=""/>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rPr>
                        <a:t>A director of nursing patient services for the CVOR and CICU was appointed in January 2013 </a:t>
                      </a:r>
                      <a:endParaRPr kumimoji="0" lang="en-US" sz="3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rPr>
                        <a:t>Permanent charge nurse model was implemented in March 2013</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rPr>
                        <a:t>Implemented new perfusion scheduling and on-call strategies in May 2013</a:t>
                      </a:r>
                      <a:endParaRPr kumimoji="0" lang="en-US" sz="3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ea typeface="+mn-ea"/>
                          <a:cs typeface="+mn-cs"/>
                        </a:rPr>
                        <a:t>First nursing science fellow appointed from cardiac OR in October 2013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99502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33400"/>
            <a:ext cx="8229600" cy="762000"/>
          </a:xfrm>
        </p:spPr>
        <p:txBody>
          <a:bodyPr>
            <a:normAutofit/>
          </a:bodyPr>
          <a:lstStyle/>
          <a:p>
            <a:r>
              <a:rPr lang="en-US" dirty="0" smtClean="0">
                <a:latin typeface="Calibri" panose="020F0502020204030204" pitchFamily="34" charset="0"/>
              </a:rPr>
              <a:t>Meaningful Recognition</a:t>
            </a:r>
            <a:endParaRPr lang="en-US"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477" y="1695893"/>
            <a:ext cx="3798523" cy="468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9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61325590"/>
              </p:ext>
            </p:extLst>
          </p:nvPr>
        </p:nvGraphicFramePr>
        <p:xfrm>
          <a:off x="503634" y="1381043"/>
          <a:ext cx="8136732" cy="5648670"/>
        </p:xfrm>
        <a:graphic>
          <a:graphicData uri="http://schemas.openxmlformats.org/drawingml/2006/table">
            <a:tbl>
              <a:tblPr firstRow="1" bandRow="1">
                <a:tableStyleId>{2D5ABB26-0587-4C30-8999-92F81FD0307C}</a:tableStyleId>
              </a:tblPr>
              <a:tblGrid>
                <a:gridCol w="4068366"/>
                <a:gridCol w="4068366"/>
              </a:tblGrid>
              <a:tr h="371557">
                <a:tc gridSpan="2">
                  <a:txBody>
                    <a:bodyPr/>
                    <a:lstStyle/>
                    <a:p>
                      <a:pPr algn="ctr"/>
                      <a:r>
                        <a:rPr lang="en-US" sz="2000" b="1" dirty="0" smtClean="0">
                          <a:latin typeface="Calibri" panose="020F0502020204030204" pitchFamily="34" charset="0"/>
                        </a:rPr>
                        <a:t>Employee</a:t>
                      </a:r>
                      <a:r>
                        <a:rPr lang="en-US" sz="2000" b="1" baseline="0" dirty="0" smtClean="0">
                          <a:latin typeface="Calibri" panose="020F0502020204030204" pitchFamily="34" charset="0"/>
                        </a:rPr>
                        <a:t> of the Month</a:t>
                      </a:r>
                      <a:endParaRPr lang="en-US" sz="2000" b="1" dirty="0">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r>
              <a:tr h="1750810">
                <a:tc>
                  <a:txBody>
                    <a:bodyPr/>
                    <a:lstStyle/>
                    <a:p>
                      <a:r>
                        <a:rPr lang="en-US" sz="1600" dirty="0" smtClean="0">
                          <a:latin typeface="Calibri" panose="020F0502020204030204" pitchFamily="34" charset="0"/>
                        </a:rPr>
                        <a:t>February 2012:</a:t>
                      </a:r>
                    </a:p>
                    <a:p>
                      <a:r>
                        <a:rPr lang="en-US" sz="1600" b="1" dirty="0" smtClean="0">
                          <a:latin typeface="Calibri" panose="020F0502020204030204" pitchFamily="34" charset="0"/>
                        </a:rPr>
                        <a:t>Kate </a:t>
                      </a:r>
                      <a:r>
                        <a:rPr lang="en-US" sz="1600" b="1" dirty="0" err="1" smtClean="0">
                          <a:latin typeface="Calibri" panose="020F0502020204030204" pitchFamily="34" charset="0"/>
                        </a:rPr>
                        <a:t>Anastasio-Becla</a:t>
                      </a:r>
                      <a:endParaRPr lang="en-US" sz="1600" b="1" dirty="0" smtClean="0">
                        <a:latin typeface="Calibri" panose="020F0502020204030204" pitchFamily="34" charset="0"/>
                      </a:endParaRPr>
                    </a:p>
                    <a:p>
                      <a:r>
                        <a:rPr lang="en-US" sz="1600" dirty="0" smtClean="0">
                          <a:latin typeface="Calibri" panose="020F0502020204030204" pitchFamily="34" charset="0"/>
                        </a:rPr>
                        <a:t>Staff Nurse II </a:t>
                      </a:r>
                    </a:p>
                    <a:p>
                      <a:r>
                        <a:rPr lang="en-US" sz="1600" dirty="0" smtClean="0">
                          <a:latin typeface="Calibri" panose="020F0502020204030204" pitchFamily="34" charset="0"/>
                        </a:rPr>
                        <a:t>Medical- Surgical ICU</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Calibri" panose="020F0502020204030204" pitchFamily="34" charset="0"/>
                        </a:rPr>
                        <a:t>February 2014: </a:t>
                      </a:r>
                    </a:p>
                    <a:p>
                      <a:r>
                        <a:rPr lang="en-US" sz="1600" b="1" dirty="0" smtClean="0">
                          <a:latin typeface="Calibri" panose="020F0502020204030204" pitchFamily="34" charset="0"/>
                        </a:rPr>
                        <a:t>Debra Morrow</a:t>
                      </a:r>
                    </a:p>
                    <a:p>
                      <a:r>
                        <a:rPr lang="en-US" sz="1600" dirty="0" smtClean="0">
                          <a:latin typeface="Calibri" panose="020F0502020204030204" pitchFamily="34" charset="0"/>
                        </a:rPr>
                        <a:t>Staff Nurse III </a:t>
                      </a:r>
                    </a:p>
                    <a:p>
                      <a:r>
                        <a:rPr lang="en-US" sz="1600" dirty="0" smtClean="0">
                          <a:latin typeface="Calibri" panose="020F0502020204030204" pitchFamily="34" charset="0"/>
                        </a:rPr>
                        <a:t>Cardiac ICU</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50810">
                <a:tc>
                  <a:txBody>
                    <a:bodyPr/>
                    <a:lstStyle/>
                    <a:p>
                      <a:r>
                        <a:rPr lang="en-US" sz="1600" dirty="0" smtClean="0">
                          <a:latin typeface="Calibri" panose="020F0502020204030204" pitchFamily="34" charset="0"/>
                        </a:rPr>
                        <a:t>July 2012: </a:t>
                      </a:r>
                    </a:p>
                    <a:p>
                      <a:r>
                        <a:rPr lang="en-US" sz="1600" b="1" dirty="0" err="1" smtClean="0">
                          <a:latin typeface="Calibri" panose="020F0502020204030204" pitchFamily="34" charset="0"/>
                        </a:rPr>
                        <a:t>Trang</a:t>
                      </a:r>
                      <a:r>
                        <a:rPr lang="en-US" sz="1600" b="1" dirty="0" smtClean="0">
                          <a:latin typeface="Calibri" panose="020F0502020204030204" pitchFamily="34" charset="0"/>
                        </a:rPr>
                        <a:t> Tran</a:t>
                      </a:r>
                    </a:p>
                    <a:p>
                      <a:r>
                        <a:rPr lang="en-US" sz="1600" dirty="0" smtClean="0">
                          <a:latin typeface="Calibri" panose="020F0502020204030204" pitchFamily="34" charset="0"/>
                        </a:rPr>
                        <a:t>Medical Team Assistant </a:t>
                      </a:r>
                    </a:p>
                    <a:p>
                      <a:r>
                        <a:rPr lang="en-US" sz="1600" dirty="0" smtClean="0">
                          <a:latin typeface="Calibri" panose="020F0502020204030204" pitchFamily="34" charset="0"/>
                        </a:rPr>
                        <a:t>Acute Care Cardiac Unit</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Calibri" panose="020F0502020204030204" pitchFamily="34" charset="0"/>
                        </a:rPr>
                        <a:t>June 2014: </a:t>
                      </a:r>
                    </a:p>
                    <a:p>
                      <a:r>
                        <a:rPr lang="en-US" sz="1600" dirty="0" smtClean="0">
                          <a:latin typeface="Calibri" panose="020F0502020204030204" pitchFamily="34" charset="0"/>
                        </a:rPr>
                        <a:t>Jenna Murray</a:t>
                      </a:r>
                    </a:p>
                    <a:p>
                      <a:r>
                        <a:rPr lang="en-US" sz="1600" dirty="0" smtClean="0">
                          <a:latin typeface="Calibri" panose="020F0502020204030204" pitchFamily="34" charset="0"/>
                        </a:rPr>
                        <a:t>Nurse Practitioner </a:t>
                      </a:r>
                    </a:p>
                    <a:p>
                      <a:r>
                        <a:rPr lang="en-US" sz="1600" dirty="0" smtClean="0">
                          <a:latin typeface="Calibri" panose="020F0502020204030204" pitchFamily="34" charset="0"/>
                        </a:rPr>
                        <a:t>Ambulatory Cardiology</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50810">
                <a:tc>
                  <a:txBody>
                    <a:bodyPr/>
                    <a:lstStyle/>
                    <a:p>
                      <a:r>
                        <a:rPr lang="en-US" sz="1600" dirty="0" smtClean="0">
                          <a:latin typeface="Calibri" panose="020F0502020204030204" pitchFamily="34" charset="0"/>
                        </a:rPr>
                        <a:t>October 2013: </a:t>
                      </a:r>
                    </a:p>
                    <a:p>
                      <a:r>
                        <a:rPr lang="en-US" sz="1600" b="1" dirty="0" smtClean="0">
                          <a:latin typeface="Calibri" panose="020F0502020204030204" pitchFamily="34" charset="0"/>
                        </a:rPr>
                        <a:t>Janet </a:t>
                      </a:r>
                      <a:r>
                        <a:rPr lang="en-US" sz="1600" b="1" dirty="0" err="1" smtClean="0">
                          <a:latin typeface="Calibri" panose="020F0502020204030204" pitchFamily="34" charset="0"/>
                        </a:rPr>
                        <a:t>McGillicuddy</a:t>
                      </a:r>
                      <a:endParaRPr lang="en-US" sz="1600" b="1" dirty="0" smtClean="0">
                        <a:latin typeface="Calibri" panose="020F0502020204030204" pitchFamily="34" charset="0"/>
                      </a:endParaRPr>
                    </a:p>
                    <a:p>
                      <a:r>
                        <a:rPr lang="en-US" sz="1600" dirty="0" smtClean="0">
                          <a:latin typeface="Calibri" panose="020F0502020204030204" pitchFamily="34" charset="0"/>
                        </a:rPr>
                        <a:t>Patient Services Administrator II </a:t>
                      </a:r>
                    </a:p>
                    <a:p>
                      <a:r>
                        <a:rPr lang="en-US" sz="1600" dirty="0" smtClean="0">
                          <a:latin typeface="Calibri" panose="020F0502020204030204" pitchFamily="34" charset="0"/>
                        </a:rPr>
                        <a:t>Acute Care Cardiac Unit</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Calibri" panose="020F0502020204030204" pitchFamily="34" charset="0"/>
                        </a:rPr>
                        <a:t>January 2015:</a:t>
                      </a:r>
                    </a:p>
                    <a:p>
                      <a:r>
                        <a:rPr lang="en-US" sz="1600" b="1" dirty="0" smtClean="0">
                          <a:latin typeface="Calibri" panose="020F0502020204030204" pitchFamily="34" charset="0"/>
                        </a:rPr>
                        <a:t>Maria Martuscello</a:t>
                      </a:r>
                    </a:p>
                    <a:p>
                      <a:r>
                        <a:rPr lang="en-US" sz="1600" dirty="0" smtClean="0">
                          <a:latin typeface="Calibri" panose="020F0502020204030204" pitchFamily="34" charset="0"/>
                        </a:rPr>
                        <a:t>Pacemaker/ICD Nurse </a:t>
                      </a:r>
                    </a:p>
                    <a:p>
                      <a:r>
                        <a:rPr lang="en-US" sz="1600" dirty="0" smtClean="0">
                          <a:latin typeface="Calibri" panose="020F0502020204030204" pitchFamily="34" charset="0"/>
                        </a:rPr>
                        <a:t>Ambulatory Cardiology</a:t>
                      </a:r>
                    </a:p>
                    <a:p>
                      <a:endParaRPr lang="en-US" sz="1600"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web2.tch.harvard.edu/Images/NovemberEoM110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742" y="5338749"/>
            <a:ext cx="968382" cy="12081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757" y="3593011"/>
            <a:ext cx="955367" cy="143664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1828800"/>
            <a:ext cx="1288407" cy="1609362"/>
          </a:xfrm>
          <a:prstGeom prst="rect">
            <a:avLst/>
          </a:prstGeom>
        </p:spPr>
      </p:pic>
      <p:pic>
        <p:nvPicPr>
          <p:cNvPr id="9" name="Picture 2" descr="Maria Martuscel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3991" y="5315088"/>
            <a:ext cx="1128823" cy="14090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ch166955\AppData\Local\Microsoft\Windows\Temporary Internet Files\Content.IE5\5IY1MQQ4\Murray_Jenn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7778" y="3593011"/>
            <a:ext cx="1061249" cy="1594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828800"/>
            <a:ext cx="1092506" cy="138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533400"/>
            <a:ext cx="8229600" cy="762000"/>
          </a:xfrm>
        </p:spPr>
        <p:txBody>
          <a:bodyPr>
            <a:normAutofit/>
          </a:bodyPr>
          <a:lstStyle/>
          <a:p>
            <a:r>
              <a:rPr lang="en-US" dirty="0" smtClean="0">
                <a:latin typeface="Calibri" panose="020F0502020204030204" pitchFamily="34" charset="0"/>
              </a:rPr>
              <a:t>Meaningful Recognition</a:t>
            </a:r>
            <a:endParaRPr lang="en-US" dirty="0">
              <a:latin typeface="Calibri" panose="020F0502020204030204" pitchFamily="34" charset="0"/>
            </a:endParaRPr>
          </a:p>
        </p:txBody>
      </p:sp>
    </p:spTree>
    <p:extLst>
      <p:ext uri="{BB962C8B-B14F-4D97-AF65-F5344CB8AC3E}">
        <p14:creationId xmlns:p14="http://schemas.microsoft.com/office/powerpoint/2010/main" val="1609569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a:xfrm>
            <a:off x="152400" y="152400"/>
            <a:ext cx="2895600" cy="1371600"/>
          </a:xfrm>
        </p:spPr>
        <p:txBody>
          <a:bodyPr>
            <a:noAutofit/>
          </a:bodyPr>
          <a:lstStyle/>
          <a:p>
            <a:r>
              <a:rPr lang="en-US" dirty="0" smtClean="0">
                <a:latin typeface="Calibri" panose="020F0502020204030204" pitchFamily="34" charset="0"/>
              </a:rPr>
              <a:t>Meaningful Recognition</a:t>
            </a:r>
            <a:endParaRPr lang="en-US" dirty="0">
              <a:latin typeface="Calibri" panose="020F0502020204030204" pitchFamily="34" charset="0"/>
            </a:endParaRPr>
          </a:p>
        </p:txBody>
      </p:sp>
      <p:pic>
        <p:nvPicPr>
          <p:cNvPr id="2" name="Picture 2" descr="C:\Users\ch166955\AppData\Local\Microsoft\Windows\Temporary Internet Files\Content.Outlook\310P9C3J\IMG_2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871"/>
          <a:stretch/>
        </p:blipFill>
        <p:spPr bwMode="auto">
          <a:xfrm>
            <a:off x="3505200" y="228600"/>
            <a:ext cx="5410200" cy="650155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202018" y="1752600"/>
            <a:ext cx="315078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6" rIns="91430" bIns="45716"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pitchFamily="34" charset="0"/>
              </a:defRPr>
            </a:lvl2pPr>
            <a:lvl3pPr algn="ctr" rtl="0" eaLnBrk="1" fontAlgn="base" hangingPunct="1">
              <a:spcBef>
                <a:spcPct val="0"/>
              </a:spcBef>
              <a:spcAft>
                <a:spcPct val="0"/>
              </a:spcAft>
              <a:defRPr sz="4400">
                <a:solidFill>
                  <a:schemeClr val="tx2"/>
                </a:solidFill>
                <a:latin typeface="Lucida Sans" pitchFamily="34" charset="0"/>
              </a:defRPr>
            </a:lvl3pPr>
            <a:lvl4pPr algn="ctr" rtl="0" eaLnBrk="1" fontAlgn="base" hangingPunct="1">
              <a:spcBef>
                <a:spcPct val="0"/>
              </a:spcBef>
              <a:spcAft>
                <a:spcPct val="0"/>
              </a:spcAft>
              <a:defRPr sz="4400">
                <a:solidFill>
                  <a:schemeClr val="tx2"/>
                </a:solidFill>
                <a:latin typeface="Lucida Sans" pitchFamily="34" charset="0"/>
              </a:defRPr>
            </a:lvl4pPr>
            <a:lvl5pPr algn="ctr" rtl="0" eaLnBrk="1" fontAlgn="base" hangingPunct="1">
              <a:spcBef>
                <a:spcPct val="0"/>
              </a:spcBef>
              <a:spcAft>
                <a:spcPct val="0"/>
              </a:spcAft>
              <a:defRPr sz="4400">
                <a:solidFill>
                  <a:schemeClr val="tx2"/>
                </a:solidFill>
                <a:latin typeface="Lucida Sans" pitchFamily="34" charset="0"/>
              </a:defRPr>
            </a:lvl5pPr>
            <a:lvl6pPr marL="457154" algn="ctr" rtl="0" eaLnBrk="1" fontAlgn="base" hangingPunct="1">
              <a:spcBef>
                <a:spcPct val="0"/>
              </a:spcBef>
              <a:spcAft>
                <a:spcPct val="0"/>
              </a:spcAft>
              <a:defRPr sz="4400">
                <a:solidFill>
                  <a:schemeClr val="tx2"/>
                </a:solidFill>
                <a:latin typeface="Lucida Sans" pitchFamily="34" charset="0"/>
              </a:defRPr>
            </a:lvl6pPr>
            <a:lvl7pPr marL="914306" algn="ctr" rtl="0" eaLnBrk="1" fontAlgn="base" hangingPunct="1">
              <a:spcBef>
                <a:spcPct val="0"/>
              </a:spcBef>
              <a:spcAft>
                <a:spcPct val="0"/>
              </a:spcAft>
              <a:defRPr sz="4400">
                <a:solidFill>
                  <a:schemeClr val="tx2"/>
                </a:solidFill>
                <a:latin typeface="Lucida Sans" pitchFamily="34" charset="0"/>
              </a:defRPr>
            </a:lvl7pPr>
            <a:lvl8pPr marL="1371460" algn="ctr" rtl="0" eaLnBrk="1" fontAlgn="base" hangingPunct="1">
              <a:spcBef>
                <a:spcPct val="0"/>
              </a:spcBef>
              <a:spcAft>
                <a:spcPct val="0"/>
              </a:spcAft>
              <a:defRPr sz="4400">
                <a:solidFill>
                  <a:schemeClr val="tx2"/>
                </a:solidFill>
                <a:latin typeface="Lucida Sans" pitchFamily="34" charset="0"/>
              </a:defRPr>
            </a:lvl8pPr>
            <a:lvl9pPr marL="1828613" algn="ctr" rtl="0" eaLnBrk="1" fontAlgn="base" hangingPunct="1">
              <a:spcBef>
                <a:spcPct val="0"/>
              </a:spcBef>
              <a:spcAft>
                <a:spcPct val="0"/>
              </a:spcAft>
              <a:defRPr sz="4400">
                <a:solidFill>
                  <a:schemeClr val="tx2"/>
                </a:solidFill>
                <a:latin typeface="Lucida Sans" pitchFamily="34" charset="0"/>
              </a:defRPr>
            </a:lvl9pPr>
          </a:lstStyle>
          <a:p>
            <a:pPr marL="571500" indent="-571500" algn="l">
              <a:buFont typeface="Arial" panose="020B0604020202020204" pitchFamily="34" charset="0"/>
              <a:buChar char="•"/>
            </a:pPr>
            <a:r>
              <a:rPr lang="en-US" sz="3100" kern="0" dirty="0" smtClean="0">
                <a:latin typeface="Calibri" panose="020F0502020204030204" pitchFamily="34" charset="0"/>
              </a:rPr>
              <a:t>Way to Shine Bulletin Board</a:t>
            </a:r>
            <a:endParaRPr lang="en-US" sz="3100" kern="0" dirty="0">
              <a:latin typeface="Calibri" panose="020F0502020204030204" pitchFamily="34" charset="0"/>
            </a:endParaRPr>
          </a:p>
        </p:txBody>
      </p:sp>
    </p:spTree>
    <p:extLst>
      <p:ext uri="{BB962C8B-B14F-4D97-AF65-F5344CB8AC3E}">
        <p14:creationId xmlns:p14="http://schemas.microsoft.com/office/powerpoint/2010/main" val="320769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000"/>
                    </a14:imgEffect>
                    <a14:imgEffect>
                      <a14:brightnessContrast bright="-35000" contrast="-78000"/>
                    </a14:imgEffect>
                  </a14:imgLayer>
                </a14:imgProps>
              </a:ext>
              <a:ext uri="{28A0092B-C50C-407E-A947-70E740481C1C}">
                <a14:useLocalDpi xmlns:a14="http://schemas.microsoft.com/office/drawing/2010/main" val="0"/>
              </a:ext>
            </a:extLst>
          </a:blip>
          <a:srcRect/>
          <a:stretch>
            <a:fillRect/>
          </a:stretch>
        </p:blipFill>
        <p:spPr bwMode="auto">
          <a:xfrm>
            <a:off x="-407696" y="132845"/>
            <a:ext cx="9959392" cy="659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42900" y="1598179"/>
            <a:ext cx="8458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smtClean="0">
                <a:solidFill>
                  <a:prstClr val="black"/>
                </a:solidFill>
                <a:latin typeface="Calibri" panose="020F0502020204030204" pitchFamily="34" charset="0"/>
              </a:rPr>
              <a:t>“Quantifying the Soft Stuff”</a:t>
            </a:r>
            <a:endParaRPr lang="en-US" sz="4800" i="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2648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914400"/>
            <a:ext cx="7391400" cy="577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118116"/>
            <a:ext cx="9144000" cy="796284"/>
          </a:xfrm>
        </p:spPr>
        <p:txBody>
          <a:bodyPr>
            <a:normAutofit fontScale="90000"/>
          </a:bodyPr>
          <a:lstStyle/>
          <a:p>
            <a:r>
              <a:rPr lang="en-US" sz="3800" dirty="0">
                <a:latin typeface="Calibri" panose="020F0502020204030204" pitchFamily="34" charset="0"/>
              </a:rPr>
              <a:t>Targeted Initiative </a:t>
            </a:r>
            <a:r>
              <a:rPr lang="en-US" sz="3800" dirty="0" smtClean="0">
                <a:latin typeface="Calibri" panose="020F0502020204030204" pitchFamily="34" charset="0"/>
              </a:rPr>
              <a:t>in Cardiac Catheterization Lab</a:t>
            </a:r>
            <a:endParaRPr lang="en-US" sz="3800" dirty="0">
              <a:latin typeface="Calibri" panose="020F0502020204030204" pitchFamily="34" charset="0"/>
            </a:endParaRPr>
          </a:p>
        </p:txBody>
      </p:sp>
      <p:sp>
        <p:nvSpPr>
          <p:cNvPr id="3" name="TextBox 2"/>
          <p:cNvSpPr txBox="1"/>
          <p:nvPr/>
        </p:nvSpPr>
        <p:spPr>
          <a:xfrm>
            <a:off x="1266826" y="926068"/>
            <a:ext cx="6553199" cy="369332"/>
          </a:xfrm>
          <a:prstGeom prst="rect">
            <a:avLst/>
          </a:prstGeom>
          <a:solidFill>
            <a:schemeClr val="bg1"/>
          </a:solidFill>
        </p:spPr>
        <p:txBody>
          <a:bodyPr wrap="square" rtlCol="0">
            <a:spAutoFit/>
          </a:bodyPr>
          <a:lstStyle/>
          <a:p>
            <a:pPr algn="ctr"/>
            <a:r>
              <a:rPr lang="en-US" dirty="0" smtClean="0"/>
              <a:t>Daily Healthy Work Environment Survey: REAL Indicator</a:t>
            </a:r>
            <a:endParaRPr lang="en-US" dirty="0"/>
          </a:p>
        </p:txBody>
      </p:sp>
    </p:spTree>
    <p:extLst>
      <p:ext uri="{BB962C8B-B14F-4D97-AF65-F5344CB8AC3E}">
        <p14:creationId xmlns:p14="http://schemas.microsoft.com/office/powerpoint/2010/main" val="608232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118116"/>
            <a:ext cx="9144000" cy="796284"/>
          </a:xfrm>
        </p:spPr>
        <p:txBody>
          <a:bodyPr>
            <a:normAutofit fontScale="90000"/>
          </a:bodyPr>
          <a:lstStyle/>
          <a:p>
            <a:r>
              <a:rPr lang="en-US" sz="3800" dirty="0">
                <a:latin typeface="Calibri" panose="020F0502020204030204" pitchFamily="34" charset="0"/>
              </a:rPr>
              <a:t>Targeted Initiative </a:t>
            </a:r>
            <a:r>
              <a:rPr lang="en-US" sz="3800" dirty="0" smtClean="0">
                <a:latin typeface="Calibri" panose="020F0502020204030204" pitchFamily="34" charset="0"/>
              </a:rPr>
              <a:t>in Cardiac Catheterization Lab</a:t>
            </a:r>
            <a:endParaRPr lang="en-US" sz="38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69" y="1219200"/>
            <a:ext cx="869466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V="1">
            <a:off x="609600" y="2495548"/>
            <a:ext cx="8309731" cy="190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58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118115"/>
            <a:ext cx="9144000" cy="980165"/>
          </a:xfrm>
        </p:spPr>
        <p:txBody>
          <a:bodyPr>
            <a:normAutofit fontScale="90000"/>
          </a:bodyPr>
          <a:lstStyle/>
          <a:p>
            <a:r>
              <a:rPr lang="en-US" sz="3800" dirty="0">
                <a:latin typeface="Calibri" panose="020F0502020204030204" pitchFamily="34" charset="0"/>
              </a:rPr>
              <a:t>Targeted Initiative </a:t>
            </a:r>
            <a:r>
              <a:rPr lang="en-US" sz="3800" dirty="0" smtClean="0">
                <a:latin typeface="Calibri" panose="020F0502020204030204" pitchFamily="34" charset="0"/>
              </a:rPr>
              <a:t>in Cardiac Catheterization Lab</a:t>
            </a:r>
            <a:endParaRPr lang="en-US" sz="3800" dirty="0">
              <a:latin typeface="Calibri" panose="020F0502020204030204"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76300" y="1143000"/>
            <a:ext cx="7391400" cy="5410200"/>
          </a:xfrm>
          <a:prstGeom prst="rect">
            <a:avLst/>
          </a:prstGeom>
        </p:spPr>
      </p:pic>
      <p:sp>
        <p:nvSpPr>
          <p:cNvPr id="8" name="Text Box 2"/>
          <p:cNvSpPr txBox="1">
            <a:spLocks noChangeArrowheads="1"/>
          </p:cNvSpPr>
          <p:nvPr/>
        </p:nvSpPr>
        <p:spPr bwMode="auto">
          <a:xfrm>
            <a:off x="2514600" y="1178524"/>
            <a:ext cx="4370876" cy="2692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300" b="1" dirty="0">
                <a:effectLst/>
                <a:latin typeface="Calibri"/>
                <a:ea typeface="Calibri"/>
                <a:cs typeface="Times New Roman"/>
              </a:rPr>
              <a:t>Cardiac Catheterization Lab QI Dashboard – May 2014</a:t>
            </a:r>
            <a:endParaRPr lang="en-US" sz="1300" dirty="0">
              <a:effectLst/>
              <a:latin typeface="Calibri"/>
              <a:ea typeface="Calibri"/>
              <a:cs typeface="Times New Roman"/>
            </a:endParaRPr>
          </a:p>
        </p:txBody>
      </p:sp>
      <p:sp>
        <p:nvSpPr>
          <p:cNvPr id="9" name="Rectangle 8"/>
          <p:cNvSpPr/>
          <p:nvPr/>
        </p:nvSpPr>
        <p:spPr>
          <a:xfrm>
            <a:off x="3124200" y="6248400"/>
            <a:ext cx="2582752" cy="157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745" y="1447800"/>
            <a:ext cx="3312255" cy="2400300"/>
          </a:xfrm>
          <a:prstGeom prst="rect">
            <a:avLst/>
          </a:prstGeom>
          <a:noFill/>
        </p:spPr>
      </p:pic>
    </p:spTree>
    <p:extLst>
      <p:ext uri="{BB962C8B-B14F-4D97-AF65-F5344CB8AC3E}">
        <p14:creationId xmlns:p14="http://schemas.microsoft.com/office/powerpoint/2010/main" val="970532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0" y="533400"/>
            <a:ext cx="9144000" cy="914400"/>
          </a:xfrm>
        </p:spPr>
        <p:txBody>
          <a:bodyPr>
            <a:noAutofit/>
          </a:bodyPr>
          <a:lstStyle/>
          <a:p>
            <a:r>
              <a:rPr lang="en-US" sz="3500" dirty="0">
                <a:latin typeface="Calibri" panose="020F0502020204030204" pitchFamily="34" charset="0"/>
              </a:rPr>
              <a:t>Healthy Work </a:t>
            </a:r>
            <a:r>
              <a:rPr lang="en-US" sz="3500" dirty="0" smtClean="0">
                <a:latin typeface="Calibri" panose="020F0502020204030204" pitchFamily="34" charset="0"/>
              </a:rPr>
              <a:t>Environment Dissemination</a:t>
            </a:r>
            <a:endParaRPr lang="en-US" sz="3500" dirty="0">
              <a:latin typeface="Calibri" panose="020F0502020204030204" pitchFamily="34" charset="0"/>
            </a:endParaRPr>
          </a:p>
        </p:txBody>
      </p:sp>
      <p:grpSp>
        <p:nvGrpSpPr>
          <p:cNvPr id="7" name="Group 6"/>
          <p:cNvGrpSpPr/>
          <p:nvPr/>
        </p:nvGrpSpPr>
        <p:grpSpPr>
          <a:xfrm>
            <a:off x="685800" y="1455002"/>
            <a:ext cx="7699744" cy="5326798"/>
            <a:chOff x="505701" y="1687935"/>
            <a:chExt cx="7842182" cy="5326798"/>
          </a:xfrm>
        </p:grpSpPr>
        <p:pic>
          <p:nvPicPr>
            <p:cNvPr id="1026" name="Picture 2" descr="Cardiology in the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316" y="2582823"/>
              <a:ext cx="3323931" cy="4431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01" y="2934257"/>
              <a:ext cx="3461038" cy="27749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5701" y="2538967"/>
              <a:ext cx="1143000" cy="369332"/>
            </a:xfrm>
            <a:prstGeom prst="rect">
              <a:avLst/>
            </a:prstGeom>
            <a:noFill/>
          </p:spPr>
          <p:txBody>
            <a:bodyPr wrap="square" rtlCol="0">
              <a:spAutoFit/>
            </a:bodyPr>
            <a:lstStyle/>
            <a:p>
              <a:r>
                <a:rPr lang="en-US" b="1" dirty="0" smtClean="0">
                  <a:latin typeface="Calibri" panose="020F0502020204030204" pitchFamily="34" charset="0"/>
                </a:rPr>
                <a:t>2010</a:t>
              </a:r>
              <a:endParaRPr lang="en-US" b="1" dirty="0">
                <a:latin typeface="Calibri" panose="020F0502020204030204" pitchFamily="34" charset="0"/>
              </a:endParaRPr>
            </a:p>
          </p:txBody>
        </p:sp>
        <p:sp>
          <p:nvSpPr>
            <p:cNvPr id="3" name="Rectangle 2"/>
            <p:cNvSpPr/>
            <p:nvPr/>
          </p:nvSpPr>
          <p:spPr>
            <a:xfrm>
              <a:off x="4242680" y="1687935"/>
              <a:ext cx="4105203" cy="877163"/>
            </a:xfrm>
            <a:prstGeom prst="rect">
              <a:avLst/>
            </a:prstGeom>
          </p:spPr>
          <p:txBody>
            <a:bodyPr wrap="square">
              <a:spAutoFit/>
            </a:bodyPr>
            <a:lstStyle/>
            <a:p>
              <a:pPr algn="ctr"/>
              <a:r>
                <a:rPr lang="en-US" sz="1700" b="1" dirty="0" smtClean="0">
                  <a:latin typeface="Calibri" panose="020F0502020204030204" pitchFamily="34" charset="0"/>
                </a:rPr>
                <a:t>Coming Soon: </a:t>
              </a:r>
              <a:r>
                <a:rPr lang="en-US" sz="1700" dirty="0" smtClean="0">
                  <a:latin typeface="Calibri" panose="020F0502020204030204" pitchFamily="34" charset="0"/>
                </a:rPr>
                <a:t>Monitoring </a:t>
              </a:r>
              <a:r>
                <a:rPr lang="en-US" sz="1700" dirty="0">
                  <a:latin typeface="Calibri" panose="020F0502020204030204" pitchFamily="34" charset="0"/>
                </a:rPr>
                <a:t>the Health of the Work Environment with a</a:t>
              </a:r>
            </a:p>
            <a:p>
              <a:pPr algn="ctr"/>
              <a:r>
                <a:rPr lang="en-US" sz="1700" dirty="0">
                  <a:latin typeface="Calibri" panose="020F0502020204030204" pitchFamily="34" charset="0"/>
                </a:rPr>
                <a:t> Daily Assessment Tool: The REAL </a:t>
              </a:r>
              <a:r>
                <a:rPr lang="en-US" sz="1700" dirty="0" smtClean="0">
                  <a:latin typeface="Calibri" panose="020F0502020204030204" pitchFamily="34" charset="0"/>
                </a:rPr>
                <a:t>Indicator</a:t>
              </a:r>
              <a:endParaRPr lang="en-US" sz="1700" dirty="0">
                <a:latin typeface="Calibri" panose="020F0502020204030204" pitchFamily="34" charset="0"/>
              </a:endParaRPr>
            </a:p>
          </p:txBody>
        </p:sp>
      </p:grpSp>
    </p:spTree>
    <p:extLst>
      <p:ext uri="{BB962C8B-B14F-4D97-AF65-F5344CB8AC3E}">
        <p14:creationId xmlns:p14="http://schemas.microsoft.com/office/powerpoint/2010/main" val="4050741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latin typeface="Calibri" panose="020F0502020204030204" pitchFamily="34" charset="0"/>
              </a:rPr>
              <a:t>Summary</a:t>
            </a:r>
            <a:endParaRPr lang="en-US" dirty="0">
              <a:latin typeface="Calibri" panose="020F0502020204030204" pitchFamily="34" charset="0"/>
            </a:endParaRPr>
          </a:p>
        </p:txBody>
      </p:sp>
      <p:sp>
        <p:nvSpPr>
          <p:cNvPr id="4" name="Content Placeholder 3"/>
          <p:cNvSpPr>
            <a:spLocks noGrp="1"/>
          </p:cNvSpPr>
          <p:nvPr>
            <p:ph idx="1"/>
          </p:nvPr>
        </p:nvSpPr>
        <p:spPr>
          <a:xfrm>
            <a:off x="533400" y="1646237"/>
            <a:ext cx="8397949" cy="4525963"/>
          </a:xfrm>
        </p:spPr>
        <p:txBody>
          <a:bodyPr>
            <a:normAutofit/>
          </a:bodyPr>
          <a:lstStyle/>
          <a:p>
            <a:pPr>
              <a:buSzPct val="100000"/>
            </a:pPr>
            <a:r>
              <a:rPr lang="en-US" sz="3000" dirty="0" smtClean="0">
                <a:latin typeface="Calibri" panose="020F0502020204030204" pitchFamily="34" charset="0"/>
              </a:rPr>
              <a:t>Maintaining </a:t>
            </a:r>
            <a:r>
              <a:rPr lang="en-US" sz="3000" dirty="0">
                <a:latin typeface="Calibri" panose="020F0502020204030204" pitchFamily="34" charset="0"/>
              </a:rPr>
              <a:t>a culture of health </a:t>
            </a:r>
            <a:r>
              <a:rPr lang="en-US" sz="3000" dirty="0" smtClean="0">
                <a:latin typeface="Calibri" panose="020F0502020204030204" pitchFamily="34" charset="0"/>
              </a:rPr>
              <a:t>in </a:t>
            </a:r>
            <a:r>
              <a:rPr lang="en-US" sz="3000" dirty="0">
                <a:latin typeface="Calibri" panose="020F0502020204030204" pitchFamily="34" charset="0"/>
              </a:rPr>
              <a:t>the work environment is </a:t>
            </a:r>
            <a:r>
              <a:rPr lang="en-US" sz="3000" dirty="0" smtClean="0">
                <a:latin typeface="Calibri" panose="020F0502020204030204" pitchFamily="34" charset="0"/>
              </a:rPr>
              <a:t>critical </a:t>
            </a:r>
            <a:r>
              <a:rPr lang="en-US" sz="3000" dirty="0">
                <a:latin typeface="Calibri" panose="020F0502020204030204" pitchFamily="34" charset="0"/>
              </a:rPr>
              <a:t>to ensuring optimal patient outcomes</a:t>
            </a:r>
          </a:p>
          <a:p>
            <a:pPr marL="0" indent="0">
              <a:buSzPct val="100000"/>
              <a:buNone/>
            </a:pPr>
            <a:endParaRPr lang="en-US" sz="1500" dirty="0">
              <a:latin typeface="Calibri" panose="020F0502020204030204" pitchFamily="34" charset="0"/>
            </a:endParaRPr>
          </a:p>
          <a:p>
            <a:pPr>
              <a:buSzPct val="100000"/>
            </a:pPr>
            <a:r>
              <a:rPr lang="en-US" sz="3000" dirty="0">
                <a:latin typeface="Calibri" panose="020F0502020204030204" pitchFamily="34" charset="0"/>
              </a:rPr>
              <a:t>Maintaining and sustaining a </a:t>
            </a:r>
            <a:r>
              <a:rPr lang="en-US" sz="3000" dirty="0" smtClean="0">
                <a:latin typeface="Calibri" panose="020F0502020204030204" pitchFamily="34" charset="0"/>
              </a:rPr>
              <a:t>healthy </a:t>
            </a:r>
            <a:r>
              <a:rPr lang="en-US" sz="3000" dirty="0">
                <a:latin typeface="Calibri" panose="020F0502020204030204" pitchFamily="34" charset="0"/>
              </a:rPr>
              <a:t>work environment is a continuous process and an activity for which all </a:t>
            </a:r>
            <a:r>
              <a:rPr lang="en-US" sz="3000" dirty="0" smtClean="0">
                <a:latin typeface="Calibri" panose="020F0502020204030204" pitchFamily="34" charset="0"/>
              </a:rPr>
              <a:t>Boston Children’s clinicians and staff are </a:t>
            </a:r>
            <a:r>
              <a:rPr lang="en-US" sz="3000" dirty="0">
                <a:latin typeface="Calibri" panose="020F0502020204030204" pitchFamily="34" charset="0"/>
              </a:rPr>
              <a:t>accountable </a:t>
            </a:r>
          </a:p>
          <a:p>
            <a:pPr>
              <a:buSzPct val="100000"/>
            </a:pPr>
            <a:endParaRPr lang="en-US" dirty="0">
              <a:latin typeface="Calibri" panose="020F0502020204030204" pitchFamily="34" charset="0"/>
            </a:endParaRPr>
          </a:p>
        </p:txBody>
      </p:sp>
    </p:spTree>
    <p:extLst>
      <p:ext uri="{BB962C8B-B14F-4D97-AF65-F5344CB8AC3E}">
        <p14:creationId xmlns:p14="http://schemas.microsoft.com/office/powerpoint/2010/main" val="4258800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3" y="224971"/>
            <a:ext cx="6400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597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410200" cy="762000"/>
          </a:xfrm>
        </p:spPr>
        <p:txBody>
          <a:bodyPr>
            <a:normAutofit fontScale="90000"/>
          </a:bodyPr>
          <a:lstStyle/>
          <a:p>
            <a:pPr algn="ctr"/>
            <a:r>
              <a:rPr lang="en-US" sz="8000" b="1" dirty="0" smtClean="0">
                <a:solidFill>
                  <a:srgbClr val="002060"/>
                </a:solidFill>
                <a:latin typeface="Calibri" panose="020F0502020204030204" pitchFamily="34" charset="0"/>
                <a:cs typeface="Arial" pitchFamily="34" charset="0"/>
              </a:rPr>
              <a:t>Thank You!</a:t>
            </a:r>
            <a:endParaRPr lang="en-US" sz="8000" b="1" dirty="0">
              <a:solidFill>
                <a:srgbClr val="002060"/>
              </a:solidFill>
              <a:latin typeface="Calibri" panose="020F0502020204030204" pitchFamily="34" charset="0"/>
              <a:cs typeface="Arial" pitchFamily="34" charset="0"/>
            </a:endParaRPr>
          </a:p>
        </p:txBody>
      </p:sp>
      <p:pic>
        <p:nvPicPr>
          <p:cNvPr id="2052" name="Picture 4" descr="20130607_UsNews-9Previewlarge (2)"/>
          <p:cNvPicPr>
            <a:picLocks noChangeAspect="1" noChangeArrowheads="1"/>
          </p:cNvPicPr>
          <p:nvPr/>
        </p:nvPicPr>
        <p:blipFill rotWithShape="1">
          <a:blip r:embed="rId3">
            <a:extLst>
              <a:ext uri="{28A0092B-C50C-407E-A947-70E740481C1C}">
                <a14:useLocalDpi xmlns:a14="http://schemas.microsoft.com/office/drawing/2010/main" val="0"/>
              </a:ext>
            </a:extLst>
          </a:blip>
          <a:srcRect l="6939" t="7725"/>
          <a:stretch/>
        </p:blipFill>
        <p:spPr bwMode="auto">
          <a:xfrm>
            <a:off x="136566" y="762000"/>
            <a:ext cx="5124397" cy="328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7212"/>
          <a:stretch/>
        </p:blipFill>
        <p:spPr bwMode="auto">
          <a:xfrm>
            <a:off x="5943600" y="76200"/>
            <a:ext cx="2286000" cy="31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S:\Shared\CVP CC Nursing Science\CVP_CC_Infrastructure\Dissemination Subcommittee\Dissemination Brochures\2015\20150123_HeartMonthBedside-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35" r="6105"/>
          <a:stretch/>
        </p:blipFill>
        <p:spPr bwMode="auto">
          <a:xfrm>
            <a:off x="152400" y="3259166"/>
            <a:ext cx="3434316" cy="3490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Shared\CVP CC Nursing Science\CVP_CC_Infrastructure\Dissemination Subcommittee\Dissemination Brochures\2015\20131206_JasonwithPatient-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2" r="2899"/>
          <a:stretch/>
        </p:blipFill>
        <p:spPr bwMode="auto">
          <a:xfrm>
            <a:off x="4038600" y="3284896"/>
            <a:ext cx="5034483" cy="346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3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4000" dirty="0" smtClean="0">
                <a:latin typeface="Calibri" panose="020F0502020204030204" pitchFamily="34" charset="0"/>
              </a:rPr>
              <a:t>What </a:t>
            </a:r>
            <a:r>
              <a:rPr lang="en-US" sz="4000" dirty="0">
                <a:latin typeface="Calibri" panose="020F0502020204030204" pitchFamily="34" charset="0"/>
              </a:rPr>
              <a:t>W</a:t>
            </a:r>
            <a:r>
              <a:rPr lang="en-US" sz="4000" dirty="0" smtClean="0">
                <a:latin typeface="Calibri" panose="020F0502020204030204" pitchFamily="34" charset="0"/>
              </a:rPr>
              <a:t>e </a:t>
            </a:r>
            <a:r>
              <a:rPr lang="en-US" sz="4000" dirty="0">
                <a:latin typeface="Calibri" panose="020F0502020204030204" pitchFamily="34" charset="0"/>
              </a:rPr>
              <a:t>K</a:t>
            </a:r>
            <a:r>
              <a:rPr lang="en-US" sz="4000" dirty="0" smtClean="0">
                <a:latin typeface="Calibri" panose="020F0502020204030204" pitchFamily="34" charset="0"/>
              </a:rPr>
              <a:t>now </a:t>
            </a:r>
            <a:r>
              <a:rPr lang="en-US" sz="4000" dirty="0">
                <a:latin typeface="Calibri" panose="020F0502020204030204" pitchFamily="34" charset="0"/>
              </a:rPr>
              <a:t>F</a:t>
            </a:r>
            <a:r>
              <a:rPr lang="en-US" sz="4000" dirty="0" smtClean="0">
                <a:latin typeface="Calibri" panose="020F0502020204030204" pitchFamily="34" charset="0"/>
              </a:rPr>
              <a:t>rom the Literature</a:t>
            </a:r>
            <a:endParaRPr lang="en-US" sz="4000" dirty="0">
              <a:latin typeface="Calibri" panose="020F0502020204030204" pitchFamily="34" charset="0"/>
            </a:endParaRPr>
          </a:p>
        </p:txBody>
      </p:sp>
      <p:sp>
        <p:nvSpPr>
          <p:cNvPr id="4" name="Content Placeholder 3"/>
          <p:cNvSpPr>
            <a:spLocks noGrp="1"/>
          </p:cNvSpPr>
          <p:nvPr>
            <p:ph idx="1"/>
          </p:nvPr>
        </p:nvSpPr>
        <p:spPr>
          <a:xfrm>
            <a:off x="533400" y="1447800"/>
            <a:ext cx="8382000" cy="5226046"/>
          </a:xfrm>
          <a:prstGeom prst="rect">
            <a:avLst/>
          </a:prstGeom>
        </p:spPr>
        <p:txBody>
          <a:bodyPr wrap="square">
            <a:spAutoFit/>
          </a:bodyPr>
          <a:lstStyle/>
          <a:p>
            <a:pPr marL="339725" indent="-339725">
              <a:buSzPct val="100000"/>
              <a:buFont typeface="Arial" pitchFamily="34" charset="0"/>
              <a:buChar char="•"/>
              <a:defRPr/>
            </a:pPr>
            <a:r>
              <a:rPr lang="en-US" sz="2200" dirty="0">
                <a:latin typeface="Calibri" panose="020F0502020204030204" pitchFamily="34" charset="0"/>
              </a:rPr>
              <a:t>The work of pediatric </a:t>
            </a:r>
            <a:r>
              <a:rPr lang="en-US" sz="2200" dirty="0" smtClean="0">
                <a:latin typeface="Calibri" panose="020F0502020204030204" pitchFamily="34" charset="0"/>
              </a:rPr>
              <a:t>clinicians and administrators is</a:t>
            </a:r>
            <a:r>
              <a:rPr lang="en-US" sz="2200" dirty="0">
                <a:latin typeface="Calibri" panose="020F0502020204030204" pitchFamily="34" charset="0"/>
              </a:rPr>
              <a:t>:</a:t>
            </a:r>
          </a:p>
          <a:p>
            <a:pPr marL="744538" lvl="2" indent="-339725">
              <a:buSzPct val="92000"/>
              <a:buFont typeface="+mj-lt"/>
              <a:buAutoNum type="arabicPeriod"/>
              <a:defRPr/>
            </a:pPr>
            <a:r>
              <a:rPr lang="en-US" sz="2000" dirty="0">
                <a:latin typeface="Calibri" panose="020F0502020204030204" pitchFamily="34" charset="0"/>
              </a:rPr>
              <a:t>Altruistic in nature</a:t>
            </a:r>
          </a:p>
          <a:p>
            <a:pPr marL="744538" lvl="2" indent="-339725">
              <a:buSzPct val="92000"/>
              <a:buFont typeface="+mj-lt"/>
              <a:buAutoNum type="arabicPeriod"/>
              <a:defRPr/>
            </a:pPr>
            <a:r>
              <a:rPr lang="en-US" sz="2000" dirty="0">
                <a:latin typeface="Calibri" panose="020F0502020204030204" pitchFamily="34" charset="0"/>
              </a:rPr>
              <a:t>Intellectually challenging and </a:t>
            </a:r>
          </a:p>
          <a:p>
            <a:pPr marL="744538" lvl="2" indent="-339725">
              <a:buSzPct val="92000"/>
              <a:buFont typeface="+mj-lt"/>
              <a:buAutoNum type="arabicPeriod"/>
              <a:defRPr/>
            </a:pPr>
            <a:r>
              <a:rPr lang="en-US" sz="2000" dirty="0">
                <a:latin typeface="Calibri" panose="020F0502020204030204" pitchFamily="34" charset="0"/>
              </a:rPr>
              <a:t>Important to </a:t>
            </a:r>
            <a:r>
              <a:rPr lang="en-US" sz="2000" dirty="0" smtClean="0">
                <a:latin typeface="Calibri" panose="020F0502020204030204" pitchFamily="34" charset="0"/>
              </a:rPr>
              <a:t>patients, </a:t>
            </a:r>
            <a:r>
              <a:rPr lang="en-US" sz="2000" dirty="0">
                <a:latin typeface="Calibri" panose="020F0502020204030204" pitchFamily="34" charset="0"/>
              </a:rPr>
              <a:t>staff, and </a:t>
            </a:r>
            <a:r>
              <a:rPr lang="en-US" sz="2000" dirty="0" smtClean="0">
                <a:latin typeface="Calibri" panose="020F0502020204030204" pitchFamily="34" charset="0"/>
              </a:rPr>
              <a:t>society </a:t>
            </a:r>
          </a:p>
          <a:p>
            <a:pPr marL="914400" lvl="2" indent="0">
              <a:buSzPct val="92000"/>
              <a:buNone/>
              <a:defRPr/>
            </a:pPr>
            <a:endParaRPr lang="en-US" sz="500" dirty="0">
              <a:latin typeface="Calibri" panose="020F0502020204030204" pitchFamily="34" charset="0"/>
            </a:endParaRPr>
          </a:p>
          <a:p>
            <a:pPr marL="342900" indent="-342900">
              <a:buSzPct val="100000"/>
              <a:buFont typeface="Arial" pitchFamily="34" charset="0"/>
              <a:buChar char="•"/>
              <a:defRPr/>
            </a:pPr>
            <a:r>
              <a:rPr lang="en-US" sz="2200" dirty="0">
                <a:latin typeface="Calibri" panose="020F0502020204030204" pitchFamily="34" charset="0"/>
              </a:rPr>
              <a:t>Across the globe, people drawn to this work are typically committed to making a critical difference in the lives of patients and families who are vulnerable and often in need of life-saving </a:t>
            </a:r>
            <a:r>
              <a:rPr lang="en-US" sz="2200" dirty="0" smtClean="0">
                <a:latin typeface="Calibri" panose="020F0502020204030204" pitchFamily="34" charset="0"/>
              </a:rPr>
              <a:t>treatment</a:t>
            </a:r>
            <a:endParaRPr lang="en-US" sz="2200" dirty="0">
              <a:latin typeface="Calibri" panose="020F0502020204030204" pitchFamily="34" charset="0"/>
            </a:endParaRPr>
          </a:p>
          <a:p>
            <a:pPr marL="0" indent="0">
              <a:buSzPct val="100000"/>
              <a:buNone/>
              <a:defRPr/>
            </a:pPr>
            <a:endParaRPr lang="en-US" sz="500" dirty="0">
              <a:latin typeface="Calibri" panose="020F0502020204030204" pitchFamily="34" charset="0"/>
            </a:endParaRPr>
          </a:p>
          <a:p>
            <a:pPr marL="342900" indent="-342900">
              <a:buSzPct val="100000"/>
              <a:buFont typeface="Arial" pitchFamily="34" charset="0"/>
              <a:buChar char="•"/>
              <a:defRPr/>
            </a:pPr>
            <a:r>
              <a:rPr lang="en-US" sz="2200" dirty="0">
                <a:latin typeface="Calibri" panose="020F0502020204030204" pitchFamily="34" charset="0"/>
              </a:rPr>
              <a:t>The work has become increasingly more complex over the </a:t>
            </a:r>
            <a:r>
              <a:rPr lang="en-US" sz="2200" dirty="0" smtClean="0">
                <a:latin typeface="Calibri" panose="020F0502020204030204" pitchFamily="34" charset="0"/>
              </a:rPr>
              <a:t>years </a:t>
            </a:r>
            <a:endParaRPr lang="en-US" sz="2200" dirty="0">
              <a:latin typeface="Calibri" panose="020F0502020204030204" pitchFamily="34" charset="0"/>
            </a:endParaRPr>
          </a:p>
          <a:p>
            <a:pPr marL="0" indent="0">
              <a:buSzPct val="100000"/>
              <a:buNone/>
              <a:defRPr/>
            </a:pPr>
            <a:endParaRPr lang="en-US" sz="500" dirty="0">
              <a:latin typeface="Calibri" panose="020F0502020204030204" pitchFamily="34" charset="0"/>
            </a:endParaRPr>
          </a:p>
          <a:p>
            <a:pPr marL="342900" indent="-342900">
              <a:buSzPct val="100000"/>
              <a:buFont typeface="Arial" pitchFamily="34" charset="0"/>
              <a:buChar char="•"/>
              <a:defRPr/>
            </a:pPr>
            <a:r>
              <a:rPr lang="en-US" sz="2200" dirty="0">
                <a:latin typeface="Calibri" panose="020F0502020204030204" pitchFamily="34" charset="0"/>
              </a:rPr>
              <a:t>Academic teaching hospitals in particular and health care </a:t>
            </a:r>
            <a:r>
              <a:rPr lang="en-US" sz="2200" dirty="0" smtClean="0">
                <a:latin typeface="Calibri" panose="020F0502020204030204" pitchFamily="34" charset="0"/>
              </a:rPr>
              <a:t>institutions </a:t>
            </a:r>
            <a:r>
              <a:rPr lang="en-US" sz="2200" dirty="0">
                <a:latin typeface="Calibri" panose="020F0502020204030204" pitchFamily="34" charset="0"/>
              </a:rPr>
              <a:t>in </a:t>
            </a:r>
            <a:r>
              <a:rPr lang="en-US" sz="2200" dirty="0" smtClean="0">
                <a:latin typeface="Calibri" panose="020F0502020204030204" pitchFamily="34" charset="0"/>
              </a:rPr>
              <a:t>general </a:t>
            </a:r>
            <a:r>
              <a:rPr lang="en-US" sz="2200" dirty="0">
                <a:latin typeface="Calibri" panose="020F0502020204030204" pitchFamily="34" charset="0"/>
              </a:rPr>
              <a:t>are traditional, bureaucratic, and </a:t>
            </a:r>
            <a:r>
              <a:rPr lang="en-US" sz="2200" dirty="0" smtClean="0">
                <a:latin typeface="Calibri" panose="020F0502020204030204" pitchFamily="34" charset="0"/>
              </a:rPr>
              <a:t>hierarchical </a:t>
            </a:r>
            <a:endParaRPr lang="en-US" sz="2200" dirty="0">
              <a:latin typeface="Calibri" panose="020F0502020204030204" pitchFamily="34" charset="0"/>
            </a:endParaRPr>
          </a:p>
          <a:p>
            <a:pPr marL="0" indent="0">
              <a:buSzPct val="100000"/>
              <a:buNone/>
              <a:defRPr/>
            </a:pPr>
            <a:endParaRPr lang="en-US" sz="500" dirty="0">
              <a:latin typeface="Calibri" panose="020F0502020204030204" pitchFamily="34" charset="0"/>
            </a:endParaRPr>
          </a:p>
          <a:p>
            <a:pPr marL="342900" indent="-342900">
              <a:buSzPct val="100000"/>
              <a:buFont typeface="Arial" pitchFamily="34" charset="0"/>
              <a:buChar char="•"/>
              <a:defRPr/>
            </a:pPr>
            <a:r>
              <a:rPr lang="en-US" sz="2200" dirty="0">
                <a:latin typeface="Calibri" panose="020F0502020204030204" pitchFamily="34" charset="0"/>
              </a:rPr>
              <a:t>In the United States and Europe, the regulatory burden has grown exponentially, and few hospitals have figured out how to use information technology to reduce that </a:t>
            </a:r>
            <a:r>
              <a:rPr lang="en-US" sz="2200" dirty="0" smtClean="0">
                <a:latin typeface="Calibri" panose="020F0502020204030204" pitchFamily="34" charset="0"/>
              </a:rPr>
              <a:t>burden</a:t>
            </a:r>
            <a:endParaRPr lang="en-US" sz="2200" dirty="0">
              <a:latin typeface="Calibri" panose="020F0502020204030204" pitchFamily="34" charset="0"/>
            </a:endParaRPr>
          </a:p>
        </p:txBody>
      </p:sp>
    </p:spTree>
    <p:extLst>
      <p:ext uri="{BB962C8B-B14F-4D97-AF65-F5344CB8AC3E}">
        <p14:creationId xmlns:p14="http://schemas.microsoft.com/office/powerpoint/2010/main" val="2865376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33400" y="1600200"/>
            <a:ext cx="8382000" cy="4525963"/>
          </a:xfrm>
        </p:spPr>
        <p:txBody>
          <a:bodyPr/>
          <a:lstStyle/>
          <a:p>
            <a:pPr eaLnBrk="1" hangingPunct="1">
              <a:buSzPct val="100000"/>
              <a:buFont typeface="Calibri" panose="020F0502020204030204" pitchFamily="34" charset="0"/>
              <a:buChar char="•"/>
              <a:defRPr/>
            </a:pPr>
            <a:r>
              <a:rPr lang="en-US" sz="2800" dirty="0" smtClean="0">
                <a:latin typeface="Calibri" panose="020F0502020204030204" pitchFamily="34" charset="0"/>
              </a:rPr>
              <a:t>Nearly 3 in 4 errors are caused by human factors associated with interpersonal interactions</a:t>
            </a:r>
          </a:p>
          <a:p>
            <a:pPr eaLnBrk="1" hangingPunct="1">
              <a:buSzPct val="100000"/>
              <a:buFont typeface="Calibri" panose="020F0502020204030204" pitchFamily="34" charset="0"/>
              <a:buChar char="•"/>
              <a:defRPr/>
            </a:pPr>
            <a:endParaRPr lang="en-US" sz="2000" dirty="0" smtClean="0">
              <a:latin typeface="Calibri" panose="020F0502020204030204" pitchFamily="34" charset="0"/>
            </a:endParaRPr>
          </a:p>
          <a:p>
            <a:pPr eaLnBrk="1" hangingPunct="1">
              <a:buSzPct val="100000"/>
              <a:buFont typeface="Calibri" panose="020F0502020204030204" pitchFamily="34" charset="0"/>
              <a:buChar char="•"/>
              <a:defRPr/>
            </a:pPr>
            <a:r>
              <a:rPr lang="en-US" sz="2800" dirty="0" smtClean="0">
                <a:latin typeface="Calibri" panose="020F0502020204030204" pitchFamily="34" charset="0"/>
              </a:rPr>
              <a:t>According to one study, more than 50% of health care professionals have witnessed broken rules, mistakes, lack of support, incompetence, poor teamwork, disrespect, and micromanagement</a:t>
            </a:r>
          </a:p>
        </p:txBody>
      </p:sp>
      <p:sp>
        <p:nvSpPr>
          <p:cNvPr id="5" name="Title 1"/>
          <p:cNvSpPr>
            <a:spLocks noGrp="1"/>
          </p:cNvSpPr>
          <p:nvPr>
            <p:ph type="title"/>
          </p:nvPr>
        </p:nvSpPr>
        <p:spPr>
          <a:xfrm>
            <a:off x="457200" y="533400"/>
            <a:ext cx="8229600" cy="838200"/>
          </a:xfrm>
        </p:spPr>
        <p:txBody>
          <a:bodyPr>
            <a:normAutofit/>
          </a:bodyPr>
          <a:lstStyle/>
          <a:p>
            <a:r>
              <a:rPr lang="en-US" sz="4000" dirty="0" smtClean="0">
                <a:latin typeface="Calibri" panose="020F0502020204030204" pitchFamily="34" charset="0"/>
              </a:rPr>
              <a:t>What </a:t>
            </a:r>
            <a:r>
              <a:rPr lang="en-US" sz="4000" dirty="0">
                <a:latin typeface="Calibri" panose="020F0502020204030204" pitchFamily="34" charset="0"/>
              </a:rPr>
              <a:t>W</a:t>
            </a:r>
            <a:r>
              <a:rPr lang="en-US" sz="4000" dirty="0" smtClean="0">
                <a:latin typeface="Calibri" panose="020F0502020204030204" pitchFamily="34" charset="0"/>
              </a:rPr>
              <a:t>e </a:t>
            </a:r>
            <a:r>
              <a:rPr lang="en-US" sz="4000" dirty="0">
                <a:latin typeface="Calibri" panose="020F0502020204030204" pitchFamily="34" charset="0"/>
              </a:rPr>
              <a:t>K</a:t>
            </a:r>
            <a:r>
              <a:rPr lang="en-US" sz="4000" dirty="0" smtClean="0">
                <a:latin typeface="Calibri" panose="020F0502020204030204" pitchFamily="34" charset="0"/>
              </a:rPr>
              <a:t>now </a:t>
            </a:r>
            <a:r>
              <a:rPr lang="en-US" sz="4000" dirty="0">
                <a:latin typeface="Calibri" panose="020F0502020204030204" pitchFamily="34" charset="0"/>
              </a:rPr>
              <a:t>F</a:t>
            </a:r>
            <a:r>
              <a:rPr lang="en-US" sz="4000" dirty="0" smtClean="0">
                <a:latin typeface="Calibri" panose="020F0502020204030204" pitchFamily="34" charset="0"/>
              </a:rPr>
              <a:t>rom the Literature</a:t>
            </a:r>
            <a:endParaRPr lang="en-US" sz="4000" dirty="0">
              <a:latin typeface="Calibri" panose="020F0502020204030204" pitchFamily="34" charset="0"/>
            </a:endParaRPr>
          </a:p>
        </p:txBody>
      </p:sp>
    </p:spTree>
    <p:extLst>
      <p:ext uri="{BB962C8B-B14F-4D97-AF65-F5344CB8AC3E}">
        <p14:creationId xmlns:p14="http://schemas.microsoft.com/office/powerpoint/2010/main" val="103837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nursingschoolsu.com/insights/wp-content/uploads/2013/02/nurse-hospital.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5000" contrast="-78000"/>
                    </a14:imgEffect>
                  </a14:imgLayer>
                </a14:imgProps>
              </a:ext>
              <a:ext uri="{28A0092B-C50C-407E-A947-70E740481C1C}">
                <a14:useLocalDpi xmlns:a14="http://schemas.microsoft.com/office/drawing/2010/main" val="0"/>
              </a:ext>
            </a:extLst>
          </a:blip>
          <a:srcRect/>
          <a:stretch>
            <a:fillRect/>
          </a:stretch>
        </p:blipFill>
        <p:spPr bwMode="auto">
          <a:xfrm>
            <a:off x="-2057403" y="38668"/>
            <a:ext cx="140153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9239" y="1676400"/>
            <a:ext cx="8229600" cy="2316162"/>
          </a:xfrm>
        </p:spPr>
        <p:txBody>
          <a:bodyPr>
            <a:noAutofit/>
          </a:bodyPr>
          <a:lstStyle/>
          <a:p>
            <a:r>
              <a:rPr lang="en-US" dirty="0" smtClean="0">
                <a:latin typeface="Calibri" panose="020F0502020204030204" pitchFamily="34" charset="0"/>
              </a:rPr>
              <a:t>Making the Business Case…..</a:t>
            </a:r>
            <a:br>
              <a:rPr lang="en-US" dirty="0" smtClean="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sz="4000" i="1" dirty="0" smtClean="0">
                <a:latin typeface="Calibri" panose="020F0502020204030204" pitchFamily="34" charset="0"/>
              </a:rPr>
              <a:t>Why organizational health trumps everything else in business</a:t>
            </a:r>
            <a:endParaRPr lang="en-US" sz="4000" i="1" dirty="0">
              <a:latin typeface="Calibri" panose="020F0502020204030204" pitchFamily="34" charset="0"/>
            </a:endParaRPr>
          </a:p>
        </p:txBody>
      </p:sp>
    </p:spTree>
    <p:extLst>
      <p:ext uri="{BB962C8B-B14F-4D97-AF65-F5344CB8AC3E}">
        <p14:creationId xmlns:p14="http://schemas.microsoft.com/office/powerpoint/2010/main" val="288826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celsiorp3.com/Portals/205015/images/The-Advant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48348"/>
            <a:ext cx="3510263" cy="5021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548348"/>
            <a:ext cx="3962400" cy="3785652"/>
          </a:xfrm>
          <a:prstGeom prst="rect">
            <a:avLst/>
          </a:prstGeom>
          <a:noFill/>
        </p:spPr>
        <p:txBody>
          <a:bodyPr wrap="square" rtlCol="0">
            <a:spAutoFit/>
          </a:bodyPr>
          <a:lstStyle/>
          <a:p>
            <a:r>
              <a:rPr lang="en-US" sz="2400" i="1" dirty="0">
                <a:solidFill>
                  <a:prstClr val="black"/>
                </a:solidFill>
                <a:latin typeface="Calibri" panose="020F0502020204030204" pitchFamily="34" charset="0"/>
              </a:rPr>
              <a:t>“At the end of the day, when we look back at the many initiatives that we poured ourselves into, few other activities will seem worthy of our effort and more impactful on the lives of others, than making our organizations healthy”  </a:t>
            </a:r>
            <a:endParaRPr lang="en-US" sz="2400" i="1" dirty="0" smtClean="0">
              <a:solidFill>
                <a:prstClr val="black"/>
              </a:solidFill>
              <a:latin typeface="Calibri" panose="020F0502020204030204" pitchFamily="34" charset="0"/>
            </a:endParaRPr>
          </a:p>
          <a:p>
            <a:r>
              <a:rPr lang="en-US" sz="2000" i="1" dirty="0" smtClean="0">
                <a:solidFill>
                  <a:prstClr val="black"/>
                </a:solidFill>
                <a:latin typeface="Calibri" panose="020F0502020204030204" pitchFamily="34" charset="0"/>
              </a:rPr>
              <a:t>(</a:t>
            </a:r>
            <a:r>
              <a:rPr lang="en-US" sz="2000" i="1" dirty="0">
                <a:solidFill>
                  <a:prstClr val="black"/>
                </a:solidFill>
                <a:latin typeface="Calibri" panose="020F0502020204030204" pitchFamily="34" charset="0"/>
              </a:rPr>
              <a:t>page 193) </a:t>
            </a:r>
          </a:p>
        </p:txBody>
      </p:sp>
    </p:spTree>
    <p:extLst>
      <p:ext uri="{BB962C8B-B14F-4D97-AF65-F5344CB8AC3E}">
        <p14:creationId xmlns:p14="http://schemas.microsoft.com/office/powerpoint/2010/main" val="294786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580058"/>
                </a:solidFill>
                <a:latin typeface="Calibri" panose="020F0502020204030204" pitchFamily="34" charset="0"/>
              </a:rPr>
              <a:t>The Price of Poor Health</a:t>
            </a:r>
            <a:endParaRPr lang="en-US" dirty="0">
              <a:solidFill>
                <a:srgbClr val="580058"/>
              </a:solidFill>
              <a:latin typeface="Calibri" panose="020F0502020204030204" pitchFamily="34" charset="0"/>
            </a:endParaRPr>
          </a:p>
        </p:txBody>
      </p:sp>
      <p:sp>
        <p:nvSpPr>
          <p:cNvPr id="3" name="Content Placeholder 2"/>
          <p:cNvSpPr>
            <a:spLocks noGrp="1"/>
          </p:cNvSpPr>
          <p:nvPr>
            <p:ph idx="1"/>
          </p:nvPr>
        </p:nvSpPr>
        <p:spPr>
          <a:xfrm>
            <a:off x="533400" y="1600200"/>
            <a:ext cx="8382000" cy="5105400"/>
          </a:xfrm>
        </p:spPr>
        <p:txBody>
          <a:bodyPr>
            <a:normAutofit fontScale="92500" lnSpcReduction="20000"/>
          </a:bodyPr>
          <a:lstStyle/>
          <a:p>
            <a:pPr>
              <a:spcAft>
                <a:spcPts val="600"/>
              </a:spcAft>
              <a:buSzPct val="100000"/>
            </a:pPr>
            <a:r>
              <a:rPr lang="en-US" sz="3200" dirty="0" smtClean="0">
                <a:latin typeface="Calibri" panose="020F0502020204030204" pitchFamily="34" charset="0"/>
              </a:rPr>
              <a:t>Financial costs of an unhealthy organization</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Wasted resources and time</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Decreased productivity</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Increased employee turn-off</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Customer attrition</a:t>
            </a:r>
          </a:p>
          <a:p>
            <a:pPr marL="457200" lvl="1" indent="0">
              <a:buNone/>
            </a:pPr>
            <a:endParaRPr lang="en-US" sz="2200" dirty="0" smtClean="0">
              <a:latin typeface="Calibri" panose="020F0502020204030204" pitchFamily="34" charset="0"/>
            </a:endParaRPr>
          </a:p>
          <a:p>
            <a:pPr>
              <a:spcAft>
                <a:spcPts val="600"/>
              </a:spcAft>
              <a:buSzPct val="100000"/>
            </a:pPr>
            <a:r>
              <a:rPr lang="en-US" sz="3200" dirty="0" smtClean="0">
                <a:latin typeface="Calibri" panose="020F0502020204030204" pitchFamily="34" charset="0"/>
              </a:rPr>
              <a:t>Social costs</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Loss of interest in work</a:t>
            </a:r>
          </a:p>
          <a:p>
            <a:pPr marL="914400" lvl="1" indent="-457200">
              <a:spcAft>
                <a:spcPts val="600"/>
              </a:spcAft>
              <a:buSzPct val="100000"/>
              <a:buFont typeface="Calibri" panose="020F0502020204030204" pitchFamily="34" charset="0"/>
              <a:buChar char="–"/>
            </a:pPr>
            <a:r>
              <a:rPr lang="en-US" dirty="0" smtClean="0">
                <a:latin typeface="Calibri" panose="020F0502020204030204" pitchFamily="34" charset="0"/>
              </a:rPr>
              <a:t>Pessimistic attitudes</a:t>
            </a:r>
          </a:p>
          <a:p>
            <a:pPr marL="914400" lvl="1" indent="-457200">
              <a:buSzPct val="100000"/>
              <a:buFont typeface="Calibri" panose="020F0502020204030204" pitchFamily="34" charset="0"/>
              <a:buChar char="–"/>
            </a:pPr>
            <a:r>
              <a:rPr lang="en-US" dirty="0" smtClean="0">
                <a:latin typeface="Calibri" panose="020F0502020204030204" pitchFamily="34" charset="0"/>
              </a:rPr>
              <a:t>Lower self-esteem</a:t>
            </a:r>
          </a:p>
          <a:p>
            <a:endParaRPr lang="en-US"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3416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ommunication.jpg"/>
          <p:cNvPicPr>
            <a:picLocks noChangeAspect="1"/>
          </p:cNvPicPr>
          <p:nvPr/>
        </p:nvPicPr>
        <p:blipFill>
          <a:blip r:embed="rId3">
            <a:extLst>
              <a:ext uri="{BEBA8EAE-BF5A-486C-A8C5-ECC9F3942E4B}">
                <a14:imgProps xmlns:a14="http://schemas.microsoft.com/office/drawing/2010/main">
                  <a14:imgLayer r:embed="rId4">
                    <a14:imgEffect>
                      <a14:brightnessContrast bright="-35000" contrast="-78000"/>
                    </a14:imgEffect>
                  </a14:imgLayer>
                </a14:imgProps>
              </a:ext>
              <a:ext uri="{28A0092B-C50C-407E-A947-70E740481C1C}">
                <a14:useLocalDpi xmlns:a14="http://schemas.microsoft.com/office/drawing/2010/main" val="0"/>
              </a:ext>
            </a:extLst>
          </a:blip>
          <a:srcRect l="1999" r="34395"/>
          <a:stretch>
            <a:fillRect/>
          </a:stretch>
        </p:blipFill>
        <p:spPr bwMode="auto">
          <a:xfrm>
            <a:off x="-381000" y="0"/>
            <a:ext cx="9861234"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49239" y="1447800"/>
            <a:ext cx="8229600" cy="1447800"/>
          </a:xfrm>
        </p:spPr>
        <p:txBody>
          <a:bodyPr>
            <a:normAutofit/>
          </a:bodyPr>
          <a:lstStyle/>
          <a:p>
            <a:r>
              <a:rPr lang="en-US" sz="4800" dirty="0" smtClean="0">
                <a:latin typeface="Calibri" panose="020F0502020204030204" pitchFamily="34" charset="0"/>
              </a:rPr>
              <a:t>Making the Healthcare Case…..</a:t>
            </a:r>
            <a:endParaRPr lang="en-US" sz="4800" dirty="0">
              <a:latin typeface="Calibri" panose="020F0502020204030204" pitchFamily="34" charset="0"/>
            </a:endParaRPr>
          </a:p>
        </p:txBody>
      </p:sp>
    </p:spTree>
    <p:extLst>
      <p:ext uri="{BB962C8B-B14F-4D97-AF65-F5344CB8AC3E}">
        <p14:creationId xmlns:p14="http://schemas.microsoft.com/office/powerpoint/2010/main" val="116338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latin typeface="Calibri" panose="020F0502020204030204" pitchFamily="34" charset="0"/>
              </a:rPr>
              <a:t>Background</a:t>
            </a:r>
            <a:endParaRPr lang="en-US" dirty="0">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819" y="1645542"/>
            <a:ext cx="1990725" cy="517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6439"/>
            <a:ext cx="7156819"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99074" y="4947405"/>
            <a:ext cx="1648047" cy="276999"/>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200" dirty="0">
                <a:solidFill>
                  <a:prstClr val="black"/>
                </a:solidFill>
              </a:rPr>
              <a:t>Percent of </a:t>
            </a:r>
            <a:r>
              <a:rPr lang="en-US" sz="1200" dirty="0" smtClean="0">
                <a:solidFill>
                  <a:prstClr val="black"/>
                </a:solidFill>
              </a:rPr>
              <a:t>764 Events</a:t>
            </a:r>
            <a:endParaRPr lang="en-US" sz="1200" dirty="0">
              <a:solidFill>
                <a:prstClr val="black"/>
              </a:solidFill>
            </a:endParaRPr>
          </a:p>
        </p:txBody>
      </p:sp>
      <p:sp>
        <p:nvSpPr>
          <p:cNvPr id="5" name="TextBox 4"/>
          <p:cNvSpPr txBox="1"/>
          <p:nvPr/>
        </p:nvSpPr>
        <p:spPr>
          <a:xfrm>
            <a:off x="134678" y="3066164"/>
            <a:ext cx="6799522" cy="430887"/>
          </a:xfrm>
          <a:prstGeom prst="rect">
            <a:avLst/>
          </a:prstGeom>
          <a:noFill/>
        </p:spPr>
        <p:txBody>
          <a:bodyPr wrap="square" rtlCol="0">
            <a:spAutoFit/>
          </a:bodyPr>
          <a:lstStyle/>
          <a:p>
            <a:r>
              <a:rPr lang="en-US" sz="2200" b="1" dirty="0">
                <a:solidFill>
                  <a:prstClr val="black"/>
                </a:solidFill>
                <a:latin typeface="Calibri" panose="020F0502020204030204" pitchFamily="34" charset="0"/>
              </a:rPr>
              <a:t>Human Factors, </a:t>
            </a:r>
            <a:r>
              <a:rPr lang="en-US" sz="2200" b="1" dirty="0" smtClean="0">
                <a:solidFill>
                  <a:prstClr val="black"/>
                </a:solidFill>
                <a:latin typeface="Calibri" panose="020F0502020204030204" pitchFamily="34" charset="0"/>
              </a:rPr>
              <a:t>Leadership, and Communication </a:t>
            </a:r>
            <a:r>
              <a:rPr lang="en-US" sz="2200" b="1" dirty="0">
                <a:solidFill>
                  <a:prstClr val="black"/>
                </a:solidFill>
                <a:latin typeface="Calibri" panose="020F0502020204030204" pitchFamily="34" charset="0"/>
              </a:rPr>
              <a:t>Issues </a:t>
            </a:r>
          </a:p>
        </p:txBody>
      </p:sp>
      <p:sp>
        <p:nvSpPr>
          <p:cNvPr id="6" name="TextBox 5"/>
          <p:cNvSpPr txBox="1"/>
          <p:nvPr/>
        </p:nvSpPr>
        <p:spPr>
          <a:xfrm>
            <a:off x="76200" y="3581400"/>
            <a:ext cx="2438400" cy="1261884"/>
          </a:xfrm>
          <a:prstGeom prst="rect">
            <a:avLst/>
          </a:prstGeom>
          <a:noFill/>
        </p:spPr>
        <p:txBody>
          <a:bodyPr wrap="square" rtlCol="0">
            <a:spAutoFit/>
          </a:bodyPr>
          <a:lstStyle/>
          <a:p>
            <a:r>
              <a:rPr lang="en-US" sz="1900" dirty="0">
                <a:solidFill>
                  <a:prstClr val="black"/>
                </a:solidFill>
                <a:latin typeface="Calibri" panose="020F0502020204030204" pitchFamily="34" charset="0"/>
              </a:rPr>
              <a:t>Are present in over 60% of ALL sentinel events reported to JCAHO</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991999"/>
            <a:ext cx="1447800" cy="74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3478561190"/>
              </p:ext>
            </p:extLst>
          </p:nvPr>
        </p:nvGraphicFramePr>
        <p:xfrm>
          <a:off x="2133600" y="3502783"/>
          <a:ext cx="4947019" cy="31662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53079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qic">
  <a:themeElements>
    <a:clrScheme name="iq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qic">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q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q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q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q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q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q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q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q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q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q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q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q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IQIC_GFHM Template</Template>
  <TotalTime>2200</TotalTime>
  <Words>1241</Words>
  <Application>Microsoft Office PowerPoint</Application>
  <PresentationFormat>On-screen Show (4:3)</PresentationFormat>
  <Paragraphs>201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iqic</vt:lpstr>
      <vt:lpstr>Creating and Sustaining a Healthy Work Environment </vt:lpstr>
      <vt:lpstr>PowerPoint Presentation</vt:lpstr>
      <vt:lpstr>What We Know From the Literature</vt:lpstr>
      <vt:lpstr>What We Know From the Literature</vt:lpstr>
      <vt:lpstr>Making the Business Case…..  Why organizational health trumps everything else in business</vt:lpstr>
      <vt:lpstr>PowerPoint Presentation</vt:lpstr>
      <vt:lpstr>The Price of Poor Health</vt:lpstr>
      <vt:lpstr>Making the Healthcare Case…..</vt:lpstr>
      <vt:lpstr>Background</vt:lpstr>
      <vt:lpstr>Background</vt:lpstr>
      <vt:lpstr>  AACN Healthy Work Environment Model</vt:lpstr>
      <vt:lpstr>PowerPoint Presentation</vt:lpstr>
      <vt:lpstr>PowerPoint Presentation</vt:lpstr>
      <vt:lpstr>Healthy Work Environment Assessment</vt:lpstr>
      <vt:lpstr>Summary Scores Across Cardiovascular Units</vt:lpstr>
      <vt:lpstr>PowerPoint Presentation</vt:lpstr>
      <vt:lpstr>Meaningful Recognition</vt:lpstr>
      <vt:lpstr>Meaningful Recognition</vt:lpstr>
      <vt:lpstr>Meaningful Recognition</vt:lpstr>
      <vt:lpstr>Targeted Initiative in Cardiac Catheterization Lab</vt:lpstr>
      <vt:lpstr>Targeted Initiative in Cardiac Catheterization Lab</vt:lpstr>
      <vt:lpstr>Targeted Initiative in Cardiac Catheterization Lab</vt:lpstr>
      <vt:lpstr>Healthy Work Environment Dissemination</vt:lpstr>
      <vt:lpstr>Summary</vt:lpstr>
      <vt:lpstr>PowerPoint Presentation</vt:lpstr>
      <vt:lpstr>Thank You!</vt:lpstr>
    </vt:vector>
  </TitlesOfParts>
  <Company>Children's Hospital 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Culture of Excellence and a Healthy Work Environment</dc:title>
  <dc:creator>Porter, Courtney</dc:creator>
  <cp:lastModifiedBy>Doherty, Kaitlin</cp:lastModifiedBy>
  <cp:revision>41</cp:revision>
  <cp:lastPrinted>2015-06-18T17:25:56Z</cp:lastPrinted>
  <dcterms:created xsi:type="dcterms:W3CDTF">2014-01-17T15:20:08Z</dcterms:created>
  <dcterms:modified xsi:type="dcterms:W3CDTF">2015-07-08T20:50:59Z</dcterms:modified>
</cp:coreProperties>
</file>